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632" r:id="rId2"/>
    <p:sldId id="406" r:id="rId3"/>
    <p:sldId id="407" r:id="rId4"/>
    <p:sldId id="371" r:id="rId5"/>
    <p:sldId id="373" r:id="rId6"/>
    <p:sldId id="370" r:id="rId7"/>
    <p:sldId id="604" r:id="rId8"/>
    <p:sldId id="374" r:id="rId9"/>
    <p:sldId id="382" r:id="rId10"/>
    <p:sldId id="384" r:id="rId11"/>
    <p:sldId id="385" r:id="rId12"/>
    <p:sldId id="620" r:id="rId13"/>
    <p:sldId id="603" r:id="rId14"/>
    <p:sldId id="617" r:id="rId15"/>
    <p:sldId id="415" r:id="rId16"/>
    <p:sldId id="416" r:id="rId17"/>
    <p:sldId id="413" r:id="rId18"/>
    <p:sldId id="377" r:id="rId19"/>
    <p:sldId id="378" r:id="rId20"/>
    <p:sldId id="387" r:id="rId21"/>
    <p:sldId id="628" r:id="rId22"/>
    <p:sldId id="629" r:id="rId23"/>
    <p:sldId id="633" r:id="rId24"/>
    <p:sldId id="634" r:id="rId25"/>
    <p:sldId id="630" r:id="rId26"/>
    <p:sldId id="388" r:id="rId27"/>
    <p:sldId id="389" r:id="rId28"/>
    <p:sldId id="390" r:id="rId29"/>
    <p:sldId id="391" r:id="rId30"/>
    <p:sldId id="392" r:id="rId31"/>
    <p:sldId id="419" r:id="rId32"/>
    <p:sldId id="622" r:id="rId33"/>
    <p:sldId id="418" r:id="rId34"/>
    <p:sldId id="605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631" r:id="rId45"/>
    <p:sldId id="402" r:id="rId46"/>
    <p:sldId id="403" r:id="rId47"/>
    <p:sldId id="405" r:id="rId48"/>
    <p:sldId id="404" r:id="rId49"/>
    <p:sldId id="606" r:id="rId50"/>
    <p:sldId id="421" r:id="rId51"/>
    <p:sldId id="423" r:id="rId52"/>
    <p:sldId id="439" r:id="rId53"/>
    <p:sldId id="440" r:id="rId54"/>
    <p:sldId id="621" r:id="rId55"/>
    <p:sldId id="635" r:id="rId56"/>
    <p:sldId id="607" r:id="rId57"/>
    <p:sldId id="424" r:id="rId58"/>
    <p:sldId id="425" r:id="rId59"/>
    <p:sldId id="455" r:id="rId60"/>
    <p:sldId id="430" r:id="rId61"/>
    <p:sldId id="431" r:id="rId62"/>
    <p:sldId id="432" r:id="rId63"/>
    <p:sldId id="456" r:id="rId64"/>
    <p:sldId id="435" r:id="rId65"/>
    <p:sldId id="434" r:id="rId66"/>
    <p:sldId id="438" r:id="rId67"/>
    <p:sldId id="460" r:id="rId68"/>
    <p:sldId id="461" r:id="rId69"/>
    <p:sldId id="462" r:id="rId70"/>
    <p:sldId id="463" r:id="rId71"/>
    <p:sldId id="464" r:id="rId72"/>
    <p:sldId id="465" r:id="rId73"/>
    <p:sldId id="450" r:id="rId74"/>
    <p:sldId id="451" r:id="rId75"/>
    <p:sldId id="452" r:id="rId76"/>
    <p:sldId id="453" r:id="rId77"/>
    <p:sldId id="454" r:id="rId78"/>
    <p:sldId id="457" r:id="rId79"/>
    <p:sldId id="441" r:id="rId80"/>
    <p:sldId id="442" r:id="rId81"/>
    <p:sldId id="444" r:id="rId82"/>
    <p:sldId id="443" r:id="rId83"/>
    <p:sldId id="445" r:id="rId84"/>
    <p:sldId id="446" r:id="rId85"/>
    <p:sldId id="474" r:id="rId86"/>
    <p:sldId id="608" r:id="rId87"/>
    <p:sldId id="459" r:id="rId88"/>
    <p:sldId id="467" r:id="rId89"/>
    <p:sldId id="468" r:id="rId90"/>
    <p:sldId id="581" r:id="rId91"/>
    <p:sldId id="469" r:id="rId92"/>
    <p:sldId id="470" r:id="rId93"/>
    <p:sldId id="471" r:id="rId94"/>
    <p:sldId id="472" r:id="rId95"/>
    <p:sldId id="582" r:id="rId96"/>
    <p:sldId id="476" r:id="rId97"/>
    <p:sldId id="477" r:id="rId98"/>
    <p:sldId id="478" r:id="rId99"/>
    <p:sldId id="480" r:id="rId100"/>
    <p:sldId id="479" r:id="rId101"/>
    <p:sldId id="481" r:id="rId102"/>
    <p:sldId id="483" r:id="rId103"/>
    <p:sldId id="484" r:id="rId104"/>
    <p:sldId id="485" r:id="rId105"/>
    <p:sldId id="486" r:id="rId106"/>
    <p:sldId id="487" r:id="rId107"/>
    <p:sldId id="488" r:id="rId108"/>
    <p:sldId id="609" r:id="rId109"/>
    <p:sldId id="578" r:id="rId110"/>
    <p:sldId id="579" r:id="rId111"/>
    <p:sldId id="580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3xBUL23aat+qG6m/KWR57w==" hashData="h330Yu41dAyjFMNUjSvwcUmUJSUG6PdloV1sTK50S6Z1h//+qr+15wYThq14if29P1glqGxvUZh1D6jmrmfGug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4495E"/>
    <a:srgbClr val="00AAAD"/>
    <a:srgbClr val="130BB5"/>
    <a:srgbClr val="008000"/>
    <a:srgbClr val="E40524"/>
    <a:srgbClr val="D6B580"/>
    <a:srgbClr val="FF6702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172" autoAdjust="0"/>
  </p:normalViewPr>
  <p:slideViewPr>
    <p:cSldViewPr>
      <p:cViewPr varScale="1">
        <p:scale>
          <a:sx n="80" d="100"/>
          <a:sy n="80" d="100"/>
        </p:scale>
        <p:origin x="15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2160707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5501-0E15-4C72-B043-5FA2E81B0BC0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41AEB-30EE-4500-A41E-F80885E3D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500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2160707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</p:spTree>
    <p:extLst>
      <p:ext uri="{BB962C8B-B14F-4D97-AF65-F5344CB8AC3E}">
        <p14:creationId xmlns:p14="http://schemas.microsoft.com/office/powerpoint/2010/main" val="185528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5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MIME:Multipurpose</a:t>
            </a:r>
            <a:r>
              <a:rPr lang="en-US" b="1" dirty="0"/>
              <a:t> Internet Mail Extensions</a:t>
            </a:r>
          </a:p>
          <a:p>
            <a:r>
              <a:rPr lang="en-US" dirty="0"/>
              <a:t>A </a:t>
            </a:r>
            <a:r>
              <a:rPr lang="en-US" b="1" dirty="0"/>
              <a:t>MIME </a:t>
            </a:r>
            <a:r>
              <a:rPr lang="en-US" dirty="0"/>
              <a:t>type nomenclature includes a </a:t>
            </a:r>
            <a:r>
              <a:rPr lang="en-US" b="1" dirty="0"/>
              <a:t>type</a:t>
            </a:r>
            <a:r>
              <a:rPr lang="en-US" dirty="0"/>
              <a:t> and </a:t>
            </a:r>
            <a:r>
              <a:rPr lang="en-US" b="1" dirty="0"/>
              <a:t>subtype</a:t>
            </a:r>
            <a:r>
              <a:rPr lang="en-US" dirty="0"/>
              <a:t> separated by a forward slash.</a:t>
            </a:r>
          </a:p>
          <a:p>
            <a:r>
              <a:rPr lang="en-US" dirty="0"/>
              <a:t>It is a </a:t>
            </a:r>
            <a:r>
              <a:rPr lang="en-US" b="1" dirty="0"/>
              <a:t>HTTP header </a:t>
            </a:r>
            <a:r>
              <a:rPr lang="en-US" dirty="0"/>
              <a:t>that provides the description about what are you sending to the browser.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text/html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text/plain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</a:t>
            </a:r>
            <a:r>
              <a:rPr lang="en-US" b="1" dirty="0" err="1"/>
              <a:t>css</a:t>
            </a: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</a:t>
            </a:r>
            <a:r>
              <a:rPr lang="en-US" b="1" dirty="0" err="1"/>
              <a:t>richtext</a:t>
            </a:r>
            <a:r>
              <a:rPr lang="en-US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</a:t>
            </a:r>
            <a:r>
              <a:rPr lang="en-US" dirty="0" err="1"/>
              <a:t>msword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application/jar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application/pdf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images/jpeg images/</a:t>
            </a:r>
            <a:r>
              <a:rPr lang="en-US" dirty="0" err="1"/>
              <a:t>png</a:t>
            </a:r>
            <a:r>
              <a:rPr lang="en-US" dirty="0"/>
              <a:t> images/gif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audio/mp3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video/mp4</a:t>
            </a:r>
          </a:p>
          <a:p>
            <a:pPr marL="0" indent="0">
              <a:buFont typeface="+mj-lt"/>
              <a:buNone/>
            </a:pPr>
            <a:r>
              <a:rPr lang="en-US" dirty="0"/>
              <a:t>MIME is a standard set to Internet to notify the format of the file contents.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3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5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80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2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8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Unit-3</a:t>
            </a:r>
            <a:r>
              <a:rPr lang="da-DK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Servelt API and Overview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da-DK" sz="1800" b="1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Darshan Institute of Engineering &amp; Technology</a:t>
            </a:r>
          </a:p>
        </p:txBody>
      </p:sp>
      <p:sp>
        <p:nvSpPr>
          <p:cNvPr id="8" name="Slide Number Placeholder 16"/>
          <p:cNvSpPr txBox="1">
            <a:spLocks/>
          </p:cNvSpPr>
          <p:nvPr userDrawn="1"/>
        </p:nvSpPr>
        <p:spPr>
          <a:xfrm>
            <a:off x="3505200" y="646747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14000"/>
              </a:lnSpc>
              <a:buClrTx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Unit-3</a:t>
            </a:r>
            <a:r>
              <a:rPr lang="da-DK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Servlet API and Overview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da-DK" sz="1800" b="1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Darshan Institute of Engineering &amp; Technology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3505200" y="6467474"/>
            <a:ext cx="609600" cy="365125"/>
          </a:xfrm>
        </p:spPr>
        <p:txBody>
          <a:bodyPr/>
          <a:lstStyle>
            <a:lvl1pPr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Unit-3</a:t>
            </a:r>
            <a:r>
              <a:rPr lang="da-DK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Servlet API and Overview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da-DK" sz="1800" b="1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Darshan Institute of Engineering &amp; Technology</a:t>
            </a:r>
          </a:p>
        </p:txBody>
      </p:sp>
      <p:sp>
        <p:nvSpPr>
          <p:cNvPr id="9" name="Slide Number Placeholder 16"/>
          <p:cNvSpPr txBox="1">
            <a:spLocks/>
          </p:cNvSpPr>
          <p:nvPr userDrawn="1"/>
        </p:nvSpPr>
        <p:spPr>
          <a:xfrm>
            <a:off x="3505200" y="646747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Unit-3</a:t>
            </a:r>
            <a:r>
              <a:rPr lang="da-DK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Servlet API and Overview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da-DK" sz="1800" b="1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Darshan Institute of Engineering &amp; Technology</a:t>
            </a:r>
          </a:p>
        </p:txBody>
      </p:sp>
      <p:sp>
        <p:nvSpPr>
          <p:cNvPr id="10" name="Slide Number Placeholder 16"/>
          <p:cNvSpPr txBox="1">
            <a:spLocks/>
          </p:cNvSpPr>
          <p:nvPr userDrawn="1"/>
        </p:nvSpPr>
        <p:spPr>
          <a:xfrm>
            <a:off x="3505200" y="646747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Unit-3</a:t>
            </a:r>
            <a:r>
              <a:rPr lang="da-DK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Servlet API and Overview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da-DK" sz="1800" b="1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Darshan Institute of Engineering &amp; Technology</a:t>
            </a:r>
          </a:p>
        </p:txBody>
      </p:sp>
      <p:sp>
        <p:nvSpPr>
          <p:cNvPr id="7" name="Slide Number Placeholder 16"/>
          <p:cNvSpPr txBox="1">
            <a:spLocks/>
          </p:cNvSpPr>
          <p:nvPr userDrawn="1"/>
        </p:nvSpPr>
        <p:spPr>
          <a:xfrm>
            <a:off x="3505200" y="646747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 flipH="1">
            <a:off x="-2" y="-1"/>
            <a:ext cx="9143999" cy="68580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60" name="TextBox 59"/>
            <p:cNvSpPr txBox="1"/>
            <p:nvPr/>
          </p:nvSpPr>
          <p:spPr>
            <a:xfrm>
              <a:off x="177782" y="5136592"/>
              <a:ext cx="3280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Prof. Swati R. Sharma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7915" y="5225106"/>
              <a:ext cx="3406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    swati.sharma@darshan.ac.in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64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67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68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69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Pentagon 56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70" name="Pentagon 69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00AAAD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2160707</a:t>
                  </a:r>
                </a:p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Advanced Java</a:t>
                  </a:r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77782" y="2315222"/>
                <a:ext cx="424479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Unit-3 (Part-I)</a:t>
                </a:r>
              </a:p>
              <a:p>
                <a:r>
                  <a:rPr lang="en-US" sz="44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Servlet API and Overview</a:t>
                </a:r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598" y="2449155"/>
            <a:ext cx="990600" cy="146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68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(Common Gateway Interface)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request CGI Server receives, It creates new Operating System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number of requests from the client increases then more time it will take to respond to the request.</a:t>
            </a:r>
          </a:p>
          <a:p>
            <a:r>
              <a:rPr lang="en-US" dirty="0"/>
              <a:t>As programs executed by CGI Script are written in the native languages such as C, C++, </a:t>
            </a:r>
            <a:r>
              <a:rPr lang="en-US" dirty="0" err="1"/>
              <a:t>perl</a:t>
            </a:r>
            <a:r>
              <a:rPr lang="en-US" dirty="0"/>
              <a:t> which are not portable.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8199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248400"/>
            <a:ext cx="75057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Image </a:t>
            </a:r>
            <a:r>
              <a:rPr lang="en-US" sz="1100" i="1" dirty="0" err="1"/>
              <a:t>Reference:http</a:t>
            </a:r>
            <a:r>
              <a:rPr lang="en-US" sz="1100" i="1" dirty="0"/>
              <a:t>://www.c4learn.com/java/servlet/servlet-vs-cgi/</a:t>
            </a:r>
          </a:p>
        </p:txBody>
      </p:sp>
    </p:spTree>
    <p:extLst>
      <p:ext uri="{BB962C8B-B14F-4D97-AF65-F5344CB8AC3E}">
        <p14:creationId xmlns:p14="http://schemas.microsoft.com/office/powerpoint/2010/main" val="355059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get the object of </a:t>
            </a:r>
            <a:r>
              <a:rPr lang="en-US" sz="3600" dirty="0" err="1"/>
              <a:t>RequestDispatcher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75" y="938118"/>
            <a:ext cx="8763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getRequestDispatcher</a:t>
            </a:r>
            <a:r>
              <a:rPr lang="en-US" dirty="0"/>
              <a:t>() method of </a:t>
            </a:r>
            <a:r>
              <a:rPr lang="en-US" dirty="0" err="1"/>
              <a:t>ServletRequest</a:t>
            </a:r>
            <a:r>
              <a:rPr lang="en-US" dirty="0"/>
              <a:t> interface returns the object of </a:t>
            </a:r>
            <a:r>
              <a:rPr lang="en-US" dirty="0" err="1"/>
              <a:t>RequestDispatcher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i="1" dirty="0"/>
              <a:t>Syntax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getRequestDispatcher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(String resource)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i="1" dirty="0"/>
              <a:t>Example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"servlet2"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 response);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//method may be include/forward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19600" y="3124200"/>
            <a:ext cx="4343400" cy="381000"/>
          </a:xfrm>
          <a:prstGeom prst="wedgeRoundRectCallout">
            <a:avLst>
              <a:gd name="adj1" fmla="val 23787"/>
              <a:gd name="adj2" fmla="val 149533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Name of Servlet specified in &lt;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-pattern&gt;</a:t>
            </a:r>
          </a:p>
        </p:txBody>
      </p:sp>
    </p:spTree>
    <p:extLst>
      <p:ext uri="{BB962C8B-B14F-4D97-AF65-F5344CB8AC3E}">
        <p14:creationId xmlns:p14="http://schemas.microsoft.com/office/powerpoint/2010/main" val="3986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forward()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i="1" dirty="0"/>
              <a:t>Example: forward()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	 	 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"servlet2"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= 		 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include()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b="1" i="1" dirty="0">
                <a:solidFill>
                  <a:prstClr val="black"/>
                </a:solidFill>
              </a:rPr>
              <a:t>Example: include()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"servlet2"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Servlet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19200"/>
            <a:ext cx="3586586" cy="22098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72000" y="1524000"/>
            <a:ext cx="2432713" cy="8382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 Servlet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[CallServlet.java]</a:t>
            </a:r>
          </a:p>
        </p:txBody>
      </p:sp>
      <p:cxnSp>
        <p:nvCxnSpPr>
          <p:cNvPr id="9" name="Elbow Connector 8"/>
          <p:cNvCxnSpPr>
            <a:endCxn id="7" idx="2"/>
          </p:cNvCxnSpPr>
          <p:nvPr/>
        </p:nvCxnSpPr>
        <p:spPr>
          <a:xfrm flipV="1">
            <a:off x="1219200" y="1943100"/>
            <a:ext cx="3352800" cy="1104900"/>
          </a:xfrm>
          <a:prstGeom prst="bentConnector3">
            <a:avLst>
              <a:gd name="adj1" fmla="val 85007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961367" y="2846334"/>
            <a:ext cx="1641144" cy="1143000"/>
          </a:xfrm>
          <a:prstGeom prst="diamond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IsValid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41837"/>
            <a:ext cx="3190570" cy="193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473468"/>
            <a:ext cx="3110762" cy="2006943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4"/>
            <a:endCxn id="11" idx="0"/>
          </p:cNvCxnSpPr>
          <p:nvPr/>
        </p:nvCxnSpPr>
        <p:spPr>
          <a:xfrm flipH="1">
            <a:off x="5781939" y="2362200"/>
            <a:ext cx="6418" cy="48413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1"/>
          </p:cNvCxnSpPr>
          <p:nvPr/>
        </p:nvCxnSpPr>
        <p:spPr>
          <a:xfrm rot="10800000" flipV="1">
            <a:off x="3868003" y="3417833"/>
            <a:ext cx="1093364" cy="1135169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4" idx="0"/>
          </p:cNvCxnSpPr>
          <p:nvPr/>
        </p:nvCxnSpPr>
        <p:spPr>
          <a:xfrm>
            <a:off x="6602511" y="3417834"/>
            <a:ext cx="972670" cy="105563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39489" y="305966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64091" y="307146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72906" y="3816140"/>
            <a:ext cx="1868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[include: 1.html]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81336" y="3962131"/>
            <a:ext cx="2321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[forward: FwdDemo.java]</a:t>
            </a:r>
          </a:p>
        </p:txBody>
      </p:sp>
    </p:spTree>
    <p:extLst>
      <p:ext uri="{BB962C8B-B14F-4D97-AF65-F5344CB8AC3E}">
        <p14:creationId xmlns:p14="http://schemas.microsoft.com/office/powerpoint/2010/main" val="22336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6" grpId="0"/>
      <p:bldP spid="27" grpId="0"/>
      <p:bldP spid="28" grpId="0"/>
      <p:bldP spid="2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1.html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1.html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&lt;form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	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:&lt;input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51" y="4495800"/>
            <a:ext cx="6228948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Validate Servlet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login=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response);}//if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"&lt;p&gt;&lt;h1&gt;Incorrect Login Id/Password 								    &lt;/h1&gt;&lt;/p&gt;"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}//else }//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fwdDemo.java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username=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"Welcome 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+username+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32" y="5029200"/>
            <a:ext cx="6638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web.xml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disp.FwdDemo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disp.CallServlet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&lt;servlet-mapping&gt;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&lt;/servlet-mapping&gt;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&lt;/servlet-mapping&gt;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Servlet Collaboration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629400" cy="1752600"/>
          </a:xfrm>
        </p:spPr>
        <p:txBody>
          <a:bodyPr/>
          <a:lstStyle/>
          <a:p>
            <a:r>
              <a:rPr lang="en-US" dirty="0" err="1"/>
              <a:t>sendRedirect</a:t>
            </a:r>
            <a:r>
              <a:rPr lang="en-US" dirty="0"/>
              <a:t>()</a:t>
            </a:r>
          </a:p>
          <a:p>
            <a:r>
              <a:rPr lang="en-US" sz="2800" dirty="0" err="1"/>
              <a:t>javax.servlet.http.HttpServletResponse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89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SendRedirect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b="1" dirty="0" err="1"/>
              <a:t>sendRedirect</a:t>
            </a:r>
            <a:r>
              <a:rPr lang="en-US" b="1" dirty="0"/>
              <a:t>()</a:t>
            </a:r>
            <a:r>
              <a:rPr lang="en-US" dirty="0"/>
              <a:t> method of </a:t>
            </a:r>
            <a:r>
              <a:rPr lang="en-US" b="1" dirty="0" err="1"/>
              <a:t>HttpServletResponse</a:t>
            </a:r>
            <a:r>
              <a:rPr lang="en-US" dirty="0"/>
              <a:t> interface can be used to redirect response to another resource, it may be servlet, </a:t>
            </a:r>
            <a:r>
              <a:rPr lang="en-US" dirty="0" err="1"/>
              <a:t>jsp</a:t>
            </a:r>
            <a:r>
              <a:rPr lang="en-US" dirty="0"/>
              <a:t> or html file.</a:t>
            </a:r>
          </a:p>
          <a:p>
            <a:pPr marL="0" indent="0">
              <a:buNone/>
            </a:pPr>
            <a:r>
              <a:rPr lang="en-US" b="1" i="1" dirty="0"/>
              <a:t>Syntax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sendRedirect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(String location)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Example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"http://www.darshan.ac.in"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//relative 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"http://localhost:8080/1.html"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 						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//absolute path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Servlet with CGI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CGI programs are used to execute programs written inside the native language. </a:t>
            </a:r>
          </a:p>
          <a:p>
            <a:pPr algn="just"/>
            <a:r>
              <a:rPr lang="en-US" dirty="0"/>
              <a:t>While in Servlet, all the programs are compiled into the Java </a:t>
            </a:r>
            <a:r>
              <a:rPr lang="en-US" dirty="0">
                <a:solidFill>
                  <a:srgbClr val="0000FF"/>
                </a:solidFill>
              </a:rPr>
              <a:t>bytecode</a:t>
            </a:r>
            <a:r>
              <a:rPr lang="en-US" dirty="0"/>
              <a:t>, which is then run in the Java virtual machine.</a:t>
            </a:r>
          </a:p>
          <a:p>
            <a:pPr algn="just"/>
            <a:r>
              <a:rPr lang="en-US" dirty="0"/>
              <a:t>In Servlet, all the requests coming from the Client are processed with the </a:t>
            </a:r>
            <a:r>
              <a:rPr lang="en-US" dirty="0">
                <a:solidFill>
                  <a:srgbClr val="130BB5"/>
                </a:solidFill>
              </a:rPr>
              <a:t>threads</a:t>
            </a:r>
            <a:r>
              <a:rPr lang="en-US" dirty="0"/>
              <a:t> instead of the OS </a:t>
            </a:r>
            <a:r>
              <a:rPr lang="en-US" dirty="0">
                <a:solidFill>
                  <a:srgbClr val="130BB5"/>
                </a:solidFill>
              </a:rPr>
              <a:t>process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708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248400"/>
            <a:ext cx="75057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Image </a:t>
            </a:r>
            <a:r>
              <a:rPr lang="en-US" sz="1100" i="1" dirty="0" err="1"/>
              <a:t>Reference:http</a:t>
            </a:r>
            <a:r>
              <a:rPr lang="en-US" sz="1100" i="1" dirty="0"/>
              <a:t>://www.c4learn.com/java/servlet/servlet-vs-cgi/</a:t>
            </a:r>
          </a:p>
        </p:txBody>
      </p:sp>
    </p:spTree>
    <p:extLst>
      <p:ext uri="{BB962C8B-B14F-4D97-AF65-F5344CB8AC3E}">
        <p14:creationId xmlns:p14="http://schemas.microsoft.com/office/powerpoint/2010/main" val="19970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sendRedirect</a:t>
            </a:r>
            <a:r>
              <a:rPr lang="en-US" dirty="0"/>
              <a:t>():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Redirect </a:t>
            </a: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</a:t>
            </a: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login=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"/Dispatcher/Welcome"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	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"/Dispatcher/redirect.html"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GTU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Differentiate the following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/>
              <a:t>forward() vs include() method of </a:t>
            </a:r>
            <a:r>
              <a:rPr lang="en-US" dirty="0" err="1"/>
              <a:t>RequestDispatcher</a:t>
            </a:r>
            <a:endParaRPr lang="en-US" dirty="0"/>
          </a:p>
          <a:p>
            <a:pPr marL="914400" lvl="1" indent="-514350">
              <a:buFont typeface="+mj-lt"/>
              <a:buAutoNum type="romanLcPeriod"/>
            </a:pPr>
            <a:r>
              <a:rPr lang="en-US" dirty="0"/>
              <a:t>forward() vs </a:t>
            </a:r>
            <a:r>
              <a:rPr lang="en-US" dirty="0" err="1"/>
              <a:t>sendRedirect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Summary: CGI vs Servlet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934875"/>
              </p:ext>
            </p:extLst>
          </p:nvPr>
        </p:nvGraphicFramePr>
        <p:xfrm>
          <a:off x="190500" y="990600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CGI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Servlet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5EA8BEFB-AE5B-48F9-BBAD-B489CDE48C80}" type="slidenum">
              <a:rPr lang="en-US" smtClean="0"/>
              <a:pPr algn="just"/>
              <a:t>12</a:t>
            </a:fld>
            <a:endParaRPr lang="en-US" dirty="0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063080"/>
              </p:ext>
            </p:extLst>
          </p:nvPr>
        </p:nvGraphicFramePr>
        <p:xfrm>
          <a:off x="190500" y="1446641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was not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portable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are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portable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868574"/>
              </p:ext>
            </p:extLst>
          </p:nvPr>
        </p:nvGraphicFramePr>
        <p:xfrm>
          <a:off x="190500" y="5555648"/>
          <a:ext cx="8763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is more expensive than Servlets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is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inexpensive</a:t>
                      </a:r>
                      <a:r>
                        <a:rPr lang="en-US" sz="2400" dirty="0"/>
                        <a:t> than CGI.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347532"/>
              </p:ext>
            </p:extLst>
          </p:nvPr>
        </p:nvGraphicFramePr>
        <p:xfrm>
          <a:off x="190500" y="1902682"/>
          <a:ext cx="8763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In CGI each request is handled by heavy weight OS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process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Servlets each request is handled by lightweight Java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Thread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723198"/>
              </p:ext>
            </p:extLst>
          </p:nvPr>
        </p:nvGraphicFramePr>
        <p:xfrm>
          <a:off x="190500" y="3090243"/>
          <a:ext cx="8763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Session tracking and caching of previous computations cannot be performed.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Session tracking </a:t>
                      </a:r>
                      <a:r>
                        <a:rPr lang="en-US" sz="2400" dirty="0"/>
                        <a:t>and caching of previous computations can be 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137824"/>
              </p:ext>
            </p:extLst>
          </p:nvPr>
        </p:nvGraphicFramePr>
        <p:xfrm>
          <a:off x="190500" y="4277804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cannot handle cookies.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can handle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cookies.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926062"/>
              </p:ext>
            </p:extLst>
          </p:nvPr>
        </p:nvGraphicFramePr>
        <p:xfrm>
          <a:off x="190500" y="4733845"/>
          <a:ext cx="8763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does not provide sharing property.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can 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share</a:t>
                      </a:r>
                      <a:r>
                        <a:rPr lang="en-US" sz="2400" dirty="0"/>
                        <a:t> data among each other.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3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Servlet Life Cycle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52800" y="2438400"/>
            <a:ext cx="2514600" cy="1143000"/>
          </a:xfrm>
          <a:prstGeom prst="rect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Servlet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In Service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95400" y="2971800"/>
            <a:ext cx="2057400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67400" y="2971800"/>
            <a:ext cx="2057400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rved Up Arrow 34"/>
          <p:cNvSpPr/>
          <p:nvPr/>
        </p:nvSpPr>
        <p:spPr>
          <a:xfrm>
            <a:off x="3733800" y="3581400"/>
            <a:ext cx="1905000" cy="914400"/>
          </a:xfrm>
          <a:prstGeom prst="curvedUpArrow">
            <a:avLst/>
          </a:prstGeom>
          <a:noFill/>
          <a:ln w="12700">
            <a:solidFill>
              <a:srgbClr val="C0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400" y="2438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init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73804" y="4493567"/>
            <a:ext cx="1272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service()</a:t>
            </a: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00800" y="2438399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destroy()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735304" y="3708684"/>
            <a:ext cx="2846096" cy="1615879"/>
          </a:xfrm>
          <a:prstGeom prst="wedgeRoundRectCallout">
            <a:avLst>
              <a:gd name="adj1" fmla="val -8641"/>
              <a:gd name="adj2" fmla="val -884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tx1"/>
                </a:solidFill>
              </a:rPr>
              <a:t>Servlet class is loaded.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tx1"/>
                </a:solidFill>
              </a:rPr>
              <a:t>Servlet instance is created.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()  method is invoked.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81000" y="1219200"/>
            <a:ext cx="8458200" cy="46482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6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5405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Servlet Container</a:t>
            </a:r>
          </a:p>
        </p:txBody>
      </p:sp>
    </p:spTree>
    <p:extLst>
      <p:ext uri="{BB962C8B-B14F-4D97-AF65-F5344CB8AC3E}">
        <p14:creationId xmlns:p14="http://schemas.microsoft.com/office/powerpoint/2010/main" val="32642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/>
      <p:bldP spid="38" grpId="0"/>
      <p:bldP spid="39" grpId="0"/>
      <p:bldP spid="40" grpId="0" animBg="1"/>
      <p:bldP spid="37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lnSpc>
                <a:spcPct val="113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b="1" dirty="0"/>
              <a:t>Servlet class is loaded</a:t>
            </a:r>
          </a:p>
          <a:p>
            <a:pPr marL="400050" lvl="1" indent="0" algn="just">
              <a:lnSpc>
                <a:spcPct val="113000"/>
              </a:lnSpc>
              <a:spcBef>
                <a:spcPts val="0"/>
              </a:spcBef>
              <a:buNone/>
            </a:pPr>
            <a:r>
              <a:rPr lang="en-US" dirty="0"/>
              <a:t>The </a:t>
            </a:r>
            <a:r>
              <a:rPr lang="en-US" dirty="0" err="1">
                <a:solidFill>
                  <a:srgbClr val="130BB5"/>
                </a:solidFill>
              </a:rPr>
              <a:t>classloader</a:t>
            </a:r>
            <a:r>
              <a:rPr lang="en-US" dirty="0"/>
              <a:t> is responsible to load the servlet class. The servlet class is loaded when the first request for the servlet is received by the </a:t>
            </a:r>
            <a:r>
              <a:rPr lang="en-US" b="1" dirty="0">
                <a:solidFill>
                  <a:srgbClr val="130BB5"/>
                </a:solidFill>
              </a:rPr>
              <a:t>web container.</a:t>
            </a:r>
          </a:p>
          <a:p>
            <a:pPr marL="400050" lvl="1" indent="0" algn="just">
              <a:lnSpc>
                <a:spcPct val="113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130BB5"/>
                </a:solidFill>
              </a:rPr>
              <a:t> </a:t>
            </a:r>
          </a:p>
          <a:p>
            <a:pPr marL="514350" indent="-514350" algn="just">
              <a:lnSpc>
                <a:spcPct val="113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b="1" dirty="0"/>
              <a:t>Servlet instance is created</a:t>
            </a:r>
          </a:p>
          <a:p>
            <a:pPr marL="400050" lvl="1" indent="0" algn="just">
              <a:lnSpc>
                <a:spcPct val="113000"/>
              </a:lnSpc>
              <a:spcBef>
                <a:spcPts val="0"/>
              </a:spcBef>
              <a:buNone/>
            </a:pPr>
            <a:r>
              <a:rPr lang="en-US" dirty="0"/>
              <a:t>The web container creates the instance of a servlet after loading the servlet class. The servlet instance is created </a:t>
            </a:r>
            <a:r>
              <a:rPr lang="en-US" dirty="0">
                <a:solidFill>
                  <a:srgbClr val="130BB5"/>
                </a:solidFill>
              </a:rPr>
              <a:t>only once in the servlet life cycle. </a:t>
            </a:r>
          </a:p>
          <a:p>
            <a:pPr marL="400050" lvl="1" indent="0" algn="just">
              <a:lnSpc>
                <a:spcPct val="113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130BB5"/>
              </a:solidFill>
            </a:endParaRPr>
          </a:p>
          <a:p>
            <a:pPr marL="514350" indent="-514350" algn="just">
              <a:lnSpc>
                <a:spcPct val="113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b="1" dirty="0" err="1"/>
              <a:t>Init</a:t>
            </a:r>
            <a:r>
              <a:rPr lang="en-US" b="1" dirty="0"/>
              <a:t>() method is invoked</a:t>
            </a:r>
          </a:p>
          <a:p>
            <a:pPr marL="400050" lvl="1" indent="0" algn="just">
              <a:lnSpc>
                <a:spcPct val="113000"/>
              </a:lnSpc>
              <a:spcBef>
                <a:spcPts val="0"/>
              </a:spcBef>
              <a:buNone/>
            </a:pPr>
            <a:r>
              <a:rPr lang="en-US" dirty="0"/>
              <a:t>The web container calls the </a:t>
            </a:r>
            <a:r>
              <a:rPr lang="en-US" dirty="0" err="1"/>
              <a:t>init</a:t>
            </a:r>
            <a:r>
              <a:rPr lang="en-US" dirty="0"/>
              <a:t> method only </a:t>
            </a:r>
            <a:r>
              <a:rPr lang="en-US" dirty="0">
                <a:solidFill>
                  <a:srgbClr val="130BB5"/>
                </a:solidFill>
              </a:rPr>
              <a:t>once</a:t>
            </a:r>
            <a:r>
              <a:rPr lang="en-US" dirty="0"/>
              <a:t> after creating the servlet instance. The </a:t>
            </a:r>
            <a:r>
              <a:rPr lang="en-US" dirty="0" err="1"/>
              <a:t>init</a:t>
            </a:r>
            <a:r>
              <a:rPr lang="en-US" dirty="0"/>
              <a:t> method is used to </a:t>
            </a:r>
            <a:r>
              <a:rPr lang="en-US" dirty="0">
                <a:solidFill>
                  <a:srgbClr val="130BB5"/>
                </a:solidFill>
              </a:rPr>
              <a:t>initialize</a:t>
            </a:r>
            <a:r>
              <a:rPr lang="en-US" dirty="0"/>
              <a:t> the servlet.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214013" y="2362200"/>
            <a:ext cx="3733800" cy="1295400"/>
          </a:xfrm>
          <a:prstGeom prst="wedgeRoundRectCallout">
            <a:avLst>
              <a:gd name="adj1" fmla="val 19020"/>
              <a:gd name="adj2" fmla="val -6595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 Web application runs within a </a:t>
            </a:r>
            <a:r>
              <a:rPr lang="en-US" b="1" dirty="0">
                <a:solidFill>
                  <a:schemeClr val="tx1"/>
                </a:solidFill>
              </a:rPr>
              <a:t>Web container </a:t>
            </a:r>
            <a:r>
              <a:rPr lang="en-US" dirty="0">
                <a:solidFill>
                  <a:schemeClr val="tx1"/>
                </a:solidFill>
              </a:rPr>
              <a:t>of a Web server. Web container provides runtime environment.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95800" y="3581400"/>
            <a:ext cx="3352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Syntax: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 void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ServletConfig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config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 </a:t>
            </a:r>
          </a:p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				 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 </a:t>
            </a:r>
          </a:p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//initialization…</a:t>
            </a:r>
          </a:p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05200" y="3162300"/>
            <a:ext cx="4114800" cy="990600"/>
          </a:xfrm>
          <a:prstGeom prst="wedgeRoundRectCallout">
            <a:avLst>
              <a:gd name="adj1" fmla="val -27396"/>
              <a:gd name="adj2" fmla="val -11638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 servlet configuration object used by a servlet container to pass information to a servlet during </a:t>
            </a:r>
            <a:r>
              <a:rPr lang="en-US" dirty="0">
                <a:solidFill>
                  <a:srgbClr val="130BB5"/>
                </a:solidFill>
              </a:rPr>
              <a:t>initialization process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3200400" y="1828800"/>
            <a:ext cx="2209800" cy="59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09" y="0"/>
            <a:ext cx="8763000" cy="808037"/>
          </a:xfrm>
        </p:spPr>
        <p:txBody>
          <a:bodyPr>
            <a:normAutofit/>
          </a:bodyPr>
          <a:lstStyle/>
          <a:p>
            <a:r>
              <a:rPr lang="en-US" dirty="0"/>
              <a:t>Servlet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1905000"/>
            <a:ext cx="2247900" cy="487363"/>
          </a:xfrm>
          <a:prstGeom prst="roundRect">
            <a:avLst/>
          </a:prstGeom>
          <a:solidFill>
            <a:schemeClr val="accent3">
              <a:lumMod val="75000"/>
              <a:alpha val="61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Servlet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8200" y="1524000"/>
            <a:ext cx="3810000" cy="38100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Package </a:t>
            </a:r>
            <a:r>
              <a:rPr lang="en-US" sz="2000" b="1" dirty="0" err="1">
                <a:solidFill>
                  <a:schemeClr val="tx1"/>
                </a:solidFill>
              </a:rPr>
              <a:t>javax.servlet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81200" y="3689064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HttpServlet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4581097"/>
            <a:ext cx="2247900" cy="487363"/>
          </a:xfrm>
          <a:prstGeom prst="roundRect">
            <a:avLst/>
          </a:prstGeom>
          <a:solidFill>
            <a:srgbClr val="7030A0">
              <a:alpha val="31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MyServlet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81200" y="2797032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GenericServlet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65666" y="1857345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Interface</a:t>
            </a:r>
          </a:p>
        </p:txBody>
      </p:sp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1375321" y="2057400"/>
            <a:ext cx="60587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840061" y="3792750"/>
            <a:ext cx="70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</a:t>
            </a: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 flipV="1">
            <a:off x="1390711" y="3237338"/>
            <a:ext cx="590489" cy="75546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</p:cNvCxnSpPr>
          <p:nvPr/>
        </p:nvCxnSpPr>
        <p:spPr>
          <a:xfrm flipV="1">
            <a:off x="1390711" y="3970944"/>
            <a:ext cx="581055" cy="218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</p:cNvCxnSpPr>
          <p:nvPr/>
        </p:nvCxnSpPr>
        <p:spPr>
          <a:xfrm>
            <a:off x="1390711" y="3992805"/>
            <a:ext cx="581055" cy="58829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5" idx="3"/>
            <a:endCxn id="11" idx="3"/>
          </p:cNvCxnSpPr>
          <p:nvPr/>
        </p:nvCxnSpPr>
        <p:spPr>
          <a:xfrm>
            <a:off x="4229100" y="2148682"/>
            <a:ext cx="12700" cy="892032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9152" y="2406260"/>
            <a:ext cx="17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by</a:t>
            </a:r>
          </a:p>
        </p:txBody>
      </p:sp>
      <p:cxnSp>
        <p:nvCxnSpPr>
          <p:cNvPr id="25" name="Curved Connector 24"/>
          <p:cNvCxnSpPr/>
          <p:nvPr/>
        </p:nvCxnSpPr>
        <p:spPr>
          <a:xfrm>
            <a:off x="4241800" y="3019294"/>
            <a:ext cx="12700" cy="870613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00400" y="326878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by</a:t>
            </a:r>
          </a:p>
        </p:txBody>
      </p:sp>
      <p:cxnSp>
        <p:nvCxnSpPr>
          <p:cNvPr id="27" name="Curved Connector 26"/>
          <p:cNvCxnSpPr/>
          <p:nvPr/>
        </p:nvCxnSpPr>
        <p:spPr>
          <a:xfrm>
            <a:off x="4241800" y="3929144"/>
            <a:ext cx="12700" cy="870613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00400" y="413569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by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4813300" y="1251933"/>
            <a:ext cx="4071918" cy="1110860"/>
          </a:xfrm>
          <a:prstGeom prst="wedgeRoundRectCallout">
            <a:avLst>
              <a:gd name="adj1" fmla="val -59910"/>
              <a:gd name="adj2" fmla="val 2718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Servlet interface needs to be implemented for creating any servlet.  It provides </a:t>
            </a:r>
            <a:r>
              <a:rPr lang="en-US" dirty="0">
                <a:solidFill>
                  <a:srgbClr val="130BB5"/>
                </a:solidFill>
              </a:rPr>
              <a:t>3 life cycle methods</a:t>
            </a:r>
            <a:r>
              <a:rPr lang="en-US" dirty="0">
                <a:solidFill>
                  <a:schemeClr val="tx1"/>
                </a:solidFill>
              </a:rPr>
              <a:t>. 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4790291" y="2519398"/>
            <a:ext cx="4059218" cy="717940"/>
          </a:xfrm>
          <a:prstGeom prst="wedgeRoundRectCallout">
            <a:avLst>
              <a:gd name="adj1" fmla="val -61539"/>
              <a:gd name="adj2" fmla="val 1796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provides </a:t>
            </a:r>
            <a:r>
              <a:rPr lang="en-US" dirty="0">
                <a:solidFill>
                  <a:srgbClr val="130BB5"/>
                </a:solidFill>
              </a:rPr>
              <a:t>implementation</a:t>
            </a:r>
            <a:r>
              <a:rPr lang="en-US" dirty="0">
                <a:solidFill>
                  <a:schemeClr val="tx1"/>
                </a:solidFill>
              </a:rPr>
              <a:t> of methods of Servlet interfaces.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4648200" y="3615071"/>
            <a:ext cx="4225309" cy="963311"/>
          </a:xfrm>
          <a:prstGeom prst="wedgeRoundRectCallout">
            <a:avLst>
              <a:gd name="adj1" fmla="val -58486"/>
              <a:gd name="adj2" fmla="val -1790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Contains interface and abstract class for servlet that understands HTTP protocol.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Package: </a:t>
            </a:r>
            <a:r>
              <a:rPr lang="en-US" b="1" dirty="0" err="1">
                <a:solidFill>
                  <a:schemeClr val="tx1"/>
                </a:solidFill>
              </a:rPr>
              <a:t>javax.servlet.http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4648200" y="4787447"/>
            <a:ext cx="2753100" cy="425060"/>
          </a:xfrm>
          <a:prstGeom prst="wedgeRoundRectCallout">
            <a:avLst>
              <a:gd name="adj1" fmla="val -58892"/>
              <a:gd name="adj2" fmla="val -3337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130BB5"/>
                </a:solidFill>
              </a:rPr>
              <a:t>User defined </a:t>
            </a:r>
            <a:r>
              <a:rPr lang="en-US" dirty="0">
                <a:solidFill>
                  <a:schemeClr val="tx1"/>
                </a:solidFill>
              </a:rPr>
              <a:t>Servlet class.</a:t>
            </a:r>
          </a:p>
        </p:txBody>
      </p:sp>
    </p:spTree>
    <p:extLst>
      <p:ext uri="{BB962C8B-B14F-4D97-AF65-F5344CB8AC3E}">
        <p14:creationId xmlns:p14="http://schemas.microsoft.com/office/powerpoint/2010/main" val="290146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7" grpId="0"/>
      <p:bldP spid="14" grpId="0"/>
      <p:bldP spid="24" grpId="0"/>
      <p:bldP spid="26" grpId="0"/>
      <p:bldP spid="28" grpId="0"/>
      <p:bldP spid="29" grpId="0" animBg="1"/>
      <p:bldP spid="30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Service()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130BB5"/>
                </a:solidFill>
              </a:rPr>
              <a:t>service() </a:t>
            </a:r>
            <a:r>
              <a:rPr lang="en-US" dirty="0"/>
              <a:t>method is the main method to perform the actual task. </a:t>
            </a:r>
          </a:p>
          <a:p>
            <a:pPr algn="just"/>
            <a:r>
              <a:rPr lang="en-US" dirty="0"/>
              <a:t>The servlet container (i.e. web server) calls the </a:t>
            </a:r>
            <a:r>
              <a:rPr lang="en-US" dirty="0">
                <a:solidFill>
                  <a:srgbClr val="130BB5"/>
                </a:solidFill>
              </a:rPr>
              <a:t>service()</a:t>
            </a:r>
            <a:r>
              <a:rPr lang="en-US" dirty="0"/>
              <a:t> method to handle requests coming from the client( browsers) and to write the response back to the client.</a:t>
            </a:r>
          </a:p>
          <a:p>
            <a:pPr algn="just"/>
            <a:r>
              <a:rPr lang="en-US" dirty="0"/>
              <a:t>Each time the server receives a request for a servlet, the server spawns a </a:t>
            </a:r>
            <a:r>
              <a:rPr lang="en-US" dirty="0">
                <a:solidFill>
                  <a:srgbClr val="130BB5"/>
                </a:solidFill>
              </a:rPr>
              <a:t>new thread </a:t>
            </a:r>
            <a:r>
              <a:rPr lang="en-US" dirty="0"/>
              <a:t>and calls service.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Service()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Syntax: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30BB5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service(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ServletRequest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request, 				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ServletResponse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response)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30BB5"/>
                </a:solidFill>
                <a:latin typeface="Courier New" pitchFamily="49" charset="0"/>
                <a:cs typeface="Courier New" pitchFamily="49" charset="0"/>
              </a:rPr>
              <a:t>	    throws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IOException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ADVANCED JAVA - 2160707</a:t>
            </a:r>
            <a:r>
              <a:rPr lang="da-DK" noProof="1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Darshan Institute of Engineering &amp; Technology</a:t>
            </a:r>
          </a:p>
        </p:txBody>
      </p:sp>
      <p:sp>
        <p:nvSpPr>
          <p:cNvPr id="36866" name="AutoShape 2" descr="Image result for jav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Image result for jav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Image result for jav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Image result for jav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Image result for java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Subject Overview</a:t>
            </a: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/>
        </p:nvGraphicFramePr>
        <p:xfrm>
          <a:off x="533400" y="1123713"/>
          <a:ext cx="6553200" cy="3143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% </a:t>
                      </a:r>
                      <a:r>
                        <a:rPr lang="en-US" b="1" dirty="0" err="1"/>
                        <a:t>Weightage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Networking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JDBC Programming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</a:t>
                      </a:r>
                      <a:r>
                        <a:rPr lang="en-US" sz="1800" kern="1200" baseline="0" dirty="0" err="1"/>
                        <a:t>Servlet</a:t>
                      </a:r>
                      <a:r>
                        <a:rPr lang="en-US" sz="1800" kern="1200" baseline="0" dirty="0"/>
                        <a:t> API and Overview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Server Pages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Server Faces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Hibernate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Web Frameworks: Spring MVC 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7200" y="4419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 Book:</a:t>
            </a:r>
          </a:p>
          <a:p>
            <a:pPr algn="just"/>
            <a:r>
              <a:rPr lang="en-US" sz="2000" dirty="0"/>
              <a:t>Professional Java Server Programming by </a:t>
            </a:r>
            <a:r>
              <a:rPr lang="en-US" sz="2000" dirty="0" err="1"/>
              <a:t>Subrahmanyam</a:t>
            </a:r>
            <a:r>
              <a:rPr lang="en-US" sz="2000" dirty="0"/>
              <a:t> </a:t>
            </a:r>
            <a:r>
              <a:rPr lang="en-US" sz="2000" dirty="0" err="1"/>
              <a:t>Allamaraju</a:t>
            </a:r>
            <a:r>
              <a:rPr lang="en-US" sz="2000" dirty="0"/>
              <a:t>, Cedric </a:t>
            </a:r>
            <a:r>
              <a:rPr lang="en-US" sz="2000" dirty="0" err="1"/>
              <a:t>Buest</a:t>
            </a:r>
            <a:r>
              <a:rPr lang="en-US" sz="2000" dirty="0"/>
              <a:t> Wiley Publication </a:t>
            </a:r>
          </a:p>
          <a:p>
            <a:r>
              <a:rPr lang="en-US" sz="2000"/>
              <a:t>Chapter 6,7,8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533400" y="2314456"/>
            <a:ext cx="6553200" cy="4287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 descr="Image result for complete reference j2ee pd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80" y="5105400"/>
            <a:ext cx="10526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8171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Service()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30BB5"/>
                </a:solidFill>
              </a:rPr>
              <a:t>service() </a:t>
            </a:r>
            <a:r>
              <a:rPr lang="en-US" dirty="0"/>
              <a:t>method checks the </a:t>
            </a:r>
            <a:r>
              <a:rPr lang="en-US" dirty="0">
                <a:solidFill>
                  <a:srgbClr val="130BB5"/>
                </a:solidFill>
              </a:rPr>
              <a:t>HTTP</a:t>
            </a:r>
            <a:r>
              <a:rPr lang="en-US" dirty="0"/>
              <a:t> request type (</a:t>
            </a:r>
            <a:r>
              <a:rPr lang="en-US" dirty="0">
                <a:solidFill>
                  <a:srgbClr val="130BB5"/>
                </a:solidFill>
              </a:rPr>
              <a:t>GET, POST, PUT, DELETE</a:t>
            </a:r>
            <a:r>
              <a:rPr lang="en-US" dirty="0"/>
              <a:t>, etc.) and calls </a:t>
            </a:r>
            <a:r>
              <a:rPr lang="en-US" dirty="0" err="1">
                <a:solidFill>
                  <a:srgbClr val="130BB5"/>
                </a:solidFill>
              </a:rPr>
              <a:t>doGet</a:t>
            </a:r>
            <a:r>
              <a:rPr lang="en-US" dirty="0">
                <a:solidFill>
                  <a:srgbClr val="130BB5"/>
                </a:solidFill>
              </a:rPr>
              <a:t>, </a:t>
            </a:r>
            <a:r>
              <a:rPr lang="en-US" dirty="0" err="1">
                <a:solidFill>
                  <a:srgbClr val="130BB5"/>
                </a:solidFill>
              </a:rPr>
              <a:t>doPost</a:t>
            </a:r>
            <a:r>
              <a:rPr lang="en-US" dirty="0">
                <a:solidFill>
                  <a:srgbClr val="130BB5"/>
                </a:solidFill>
              </a:rPr>
              <a:t>, </a:t>
            </a:r>
            <a:r>
              <a:rPr lang="en-US" dirty="0" err="1">
                <a:solidFill>
                  <a:srgbClr val="130BB5"/>
                </a:solidFill>
              </a:rPr>
              <a:t>doPut</a:t>
            </a:r>
            <a:r>
              <a:rPr lang="en-US" dirty="0">
                <a:solidFill>
                  <a:srgbClr val="130BB5"/>
                </a:solidFill>
              </a:rPr>
              <a:t>, </a:t>
            </a:r>
            <a:r>
              <a:rPr lang="en-US" dirty="0" err="1">
                <a:solidFill>
                  <a:srgbClr val="130BB5"/>
                </a:solidFill>
              </a:rPr>
              <a:t>doDelete</a:t>
            </a:r>
            <a:r>
              <a:rPr lang="en-US" dirty="0"/>
              <a:t>, etc. methods as appropriate.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130BB5"/>
                </a:solidFill>
              </a:rPr>
              <a:t>doGet</a:t>
            </a:r>
            <a:r>
              <a:rPr lang="en-US" dirty="0"/>
              <a:t>() and </a:t>
            </a:r>
            <a:r>
              <a:rPr lang="en-US" dirty="0" err="1">
                <a:solidFill>
                  <a:srgbClr val="0000FF"/>
                </a:solidFill>
              </a:rPr>
              <a:t>doPost</a:t>
            </a:r>
            <a:r>
              <a:rPr lang="en-US" dirty="0"/>
              <a:t>() are most frequently used methods with in each service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Destroy()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30BB5"/>
                </a:solidFill>
              </a:rPr>
              <a:t>destroy</a:t>
            </a:r>
            <a:r>
              <a:rPr lang="en-US" dirty="0"/>
              <a:t>() method is called only </a:t>
            </a:r>
            <a:r>
              <a:rPr lang="en-US" dirty="0">
                <a:solidFill>
                  <a:srgbClr val="130BB5"/>
                </a:solidFill>
              </a:rPr>
              <a:t>once</a:t>
            </a:r>
            <a:r>
              <a:rPr lang="en-US" dirty="0"/>
              <a:t> at the end of the life cycle of a servlet. </a:t>
            </a:r>
          </a:p>
          <a:p>
            <a:r>
              <a:rPr lang="en-US" dirty="0"/>
              <a:t>This method gives your servlet a chance to close 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>
                <a:solidFill>
                  <a:srgbClr val="130BB5"/>
                </a:solidFill>
              </a:rPr>
              <a:t>database</a:t>
            </a:r>
            <a:r>
              <a:rPr lang="en-US" dirty="0"/>
              <a:t> connections, 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/>
              <a:t>halt </a:t>
            </a:r>
            <a:r>
              <a:rPr lang="en-US" dirty="0">
                <a:solidFill>
                  <a:srgbClr val="130BB5"/>
                </a:solidFill>
              </a:rPr>
              <a:t>background</a:t>
            </a:r>
            <a:r>
              <a:rPr lang="en-US" dirty="0"/>
              <a:t> threads, 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/>
              <a:t>write </a:t>
            </a:r>
            <a:r>
              <a:rPr lang="en-US" dirty="0">
                <a:solidFill>
                  <a:srgbClr val="130BB5"/>
                </a:solidFill>
              </a:rPr>
              <a:t>cookie</a:t>
            </a:r>
            <a:r>
              <a:rPr lang="en-US" dirty="0"/>
              <a:t> lists or hit counts to disk, and 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/>
              <a:t>perform other such </a:t>
            </a:r>
            <a:r>
              <a:rPr lang="en-US" dirty="0">
                <a:solidFill>
                  <a:srgbClr val="130BB5"/>
                </a:solidFill>
              </a:rPr>
              <a:t>cleanup</a:t>
            </a:r>
            <a:r>
              <a:rPr lang="en-US" dirty="0"/>
              <a:t> activities.</a:t>
            </a:r>
          </a:p>
          <a:p>
            <a:r>
              <a:rPr lang="en-US" dirty="0"/>
              <a:t>After the </a:t>
            </a:r>
            <a:r>
              <a:rPr lang="en-US" dirty="0">
                <a:solidFill>
                  <a:srgbClr val="130BB5"/>
                </a:solidFill>
              </a:rPr>
              <a:t>destroy</a:t>
            </a:r>
            <a:r>
              <a:rPr lang="en-US" dirty="0"/>
              <a:t>() method is called, the servlet object is marked for </a:t>
            </a:r>
            <a:r>
              <a:rPr lang="en-US" dirty="0">
                <a:solidFill>
                  <a:srgbClr val="130BB5"/>
                </a:solidFill>
              </a:rPr>
              <a:t>garbage collection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Destroy()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destroy() </a:t>
            </a:r>
          </a:p>
          <a:p>
            <a:pPr marL="0" indent="0"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Finalization code...</a:t>
            </a:r>
          </a:p>
          <a:p>
            <a:pPr marL="0" indent="0"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8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" y="1571244"/>
            <a:ext cx="8566319" cy="3715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36233"/>
            <a:ext cx="7959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i="1" dirty="0"/>
              <a:t>Ref: https://www.ntu.edu.sg/home/ehchua/programming/java/JavaServlets.html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8024" y="1981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22120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39624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7321" y="47280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9804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5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</a:t>
            </a:r>
          </a:p>
        </p:txBody>
      </p:sp>
      <p:pic>
        <p:nvPicPr>
          <p:cNvPr id="5" name="How Servlets work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212850"/>
            <a:ext cx="8763000" cy="4887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7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err="1"/>
              <a:t>doGet</a:t>
            </a:r>
            <a:r>
              <a:rPr lang="en-IN" b="1" dirty="0"/>
              <a:t>()</a:t>
            </a:r>
            <a:r>
              <a:rPr lang="en-IN" dirty="0"/>
              <a:t> v/s </a:t>
            </a:r>
            <a:r>
              <a:rPr lang="en-IN" b="1" dirty="0" err="1"/>
              <a:t>doPost</a:t>
            </a:r>
            <a:r>
              <a:rPr lang="en-IN" b="1" dirty="0"/>
              <a:t>()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0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A GET request results from request for a URL or from an HTML form, should be handled by </a:t>
            </a:r>
            <a:r>
              <a:rPr lang="en-US" dirty="0" err="1"/>
              <a:t>doGet</a:t>
            </a:r>
            <a:r>
              <a:rPr lang="en-US" dirty="0"/>
              <a:t>() method.</a:t>
            </a:r>
          </a:p>
          <a:p>
            <a:pPr marL="0" indent="0">
              <a:buNone/>
            </a:pPr>
            <a:r>
              <a:rPr lang="en-US" b="1" i="1" dirty="0"/>
              <a:t>Syntax: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doGet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request</a:t>
            </a:r>
            <a:r>
              <a:rPr lang="en-US" sz="1800" b="1" dirty="0" err="1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HttpServletResponse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response</a:t>
            </a: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	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 throws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	// Servlet code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3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130BB5"/>
                </a:solidFill>
              </a:rPr>
              <a:t>POST</a:t>
            </a:r>
            <a:r>
              <a:rPr lang="en-US" dirty="0"/>
              <a:t> request results from an </a:t>
            </a:r>
            <a:r>
              <a:rPr lang="en-US" dirty="0">
                <a:solidFill>
                  <a:srgbClr val="130BB5"/>
                </a:solidFill>
              </a:rPr>
              <a:t>HTML</a:t>
            </a:r>
            <a:r>
              <a:rPr lang="en-US" dirty="0"/>
              <a:t> form that specifically lists POST as the METHOD and it should be handled by </a:t>
            </a:r>
            <a:r>
              <a:rPr lang="en-US" dirty="0" err="1">
                <a:solidFill>
                  <a:srgbClr val="130BB5"/>
                </a:solidFill>
              </a:rPr>
              <a:t>doPost</a:t>
            </a:r>
            <a:r>
              <a:rPr lang="en-US" dirty="0"/>
              <a:t>() method.</a:t>
            </a:r>
          </a:p>
          <a:p>
            <a:pPr marL="0" indent="0">
              <a:buNone/>
            </a:pPr>
            <a:r>
              <a:rPr lang="en-US" i="1" dirty="0"/>
              <a:t>Syntax: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doPost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request</a:t>
            </a: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HttpServletResponse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response</a:t>
            </a: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solidFill>
                <a:srgbClr val="6666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	// Servlet code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130BB5"/>
                </a:solidFill>
              </a:rPr>
              <a:t>doGet</a:t>
            </a:r>
            <a:r>
              <a:rPr lang="en-US" dirty="0"/>
              <a:t>() and </a:t>
            </a:r>
            <a:r>
              <a:rPr lang="en-US" dirty="0" err="1">
                <a:solidFill>
                  <a:srgbClr val="130BB5"/>
                </a:solidFill>
              </a:rPr>
              <a:t>doPost</a:t>
            </a:r>
            <a:r>
              <a:rPr lang="en-US" dirty="0"/>
              <a:t>() are HTTP requests handled by servlet classes.</a:t>
            </a:r>
          </a:p>
          <a:p>
            <a:r>
              <a:rPr lang="en-US" dirty="0"/>
              <a:t>In </a:t>
            </a:r>
            <a:r>
              <a:rPr lang="en-US" b="1" dirty="0" err="1">
                <a:solidFill>
                  <a:srgbClr val="130BB5"/>
                </a:solidFill>
              </a:rPr>
              <a:t>doGet</a:t>
            </a:r>
            <a:r>
              <a:rPr lang="en-US" dirty="0"/>
              <a:t>(), the </a:t>
            </a:r>
            <a:r>
              <a:rPr lang="en-US" dirty="0">
                <a:solidFill>
                  <a:srgbClr val="130BB5"/>
                </a:solidFill>
              </a:rPr>
              <a:t>parameters</a:t>
            </a:r>
            <a:r>
              <a:rPr lang="en-US" dirty="0"/>
              <a:t> are </a:t>
            </a:r>
            <a:r>
              <a:rPr lang="en-US" dirty="0">
                <a:solidFill>
                  <a:srgbClr val="130BB5"/>
                </a:solidFill>
              </a:rPr>
              <a:t>appended</a:t>
            </a:r>
            <a:r>
              <a:rPr lang="en-US" dirty="0"/>
              <a:t> to the </a:t>
            </a:r>
            <a:r>
              <a:rPr lang="en-US" dirty="0">
                <a:solidFill>
                  <a:srgbClr val="130BB5"/>
                </a:solidFill>
              </a:rPr>
              <a:t>URL</a:t>
            </a:r>
            <a:r>
              <a:rPr lang="en-US" dirty="0"/>
              <a:t> and sent along with the </a:t>
            </a:r>
            <a:r>
              <a:rPr lang="en-US" dirty="0">
                <a:solidFill>
                  <a:srgbClr val="130BB5"/>
                </a:solidFill>
              </a:rPr>
              <a:t>header</a:t>
            </a:r>
            <a:r>
              <a:rPr lang="en-US" dirty="0"/>
              <a:t> information. </a:t>
            </a:r>
          </a:p>
          <a:p>
            <a:r>
              <a:rPr lang="en-US" dirty="0"/>
              <a:t>In </a:t>
            </a:r>
            <a:r>
              <a:rPr lang="en-US" b="1" dirty="0" err="1">
                <a:solidFill>
                  <a:srgbClr val="130BB5"/>
                </a:solidFill>
              </a:rPr>
              <a:t>doPost</a:t>
            </a:r>
            <a:r>
              <a:rPr lang="en-US" dirty="0"/>
              <a:t>(), the parameters are sent separately.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Application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130BB5"/>
                </a:solidFill>
              </a:rPr>
              <a:t>doGet</a:t>
            </a:r>
            <a:r>
              <a:rPr lang="en-US" dirty="0"/>
              <a:t>() shall be used when small amount of data and insensitive data like a </a:t>
            </a:r>
            <a:r>
              <a:rPr lang="en-US" dirty="0">
                <a:solidFill>
                  <a:srgbClr val="130BB5"/>
                </a:solidFill>
              </a:rPr>
              <a:t>query</a:t>
            </a:r>
            <a:r>
              <a:rPr lang="en-US" dirty="0"/>
              <a:t> has to be sent as a request.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130BB5"/>
                </a:solidFill>
              </a:rPr>
              <a:t>doPost</a:t>
            </a:r>
            <a:r>
              <a:rPr lang="en-US" dirty="0"/>
              <a:t>() shall be used when comparatively large amount of </a:t>
            </a:r>
            <a:r>
              <a:rPr lang="en-US" dirty="0">
                <a:solidFill>
                  <a:srgbClr val="130BB5"/>
                </a:solidFill>
              </a:rPr>
              <a:t>sensitive data</a:t>
            </a:r>
            <a:r>
              <a:rPr lang="en-US" dirty="0"/>
              <a:t> has to be sent.</a:t>
            </a:r>
          </a:p>
          <a:p>
            <a:pPr marL="0" indent="0">
              <a:buNone/>
            </a:pPr>
            <a:r>
              <a:rPr lang="en-US" b="1" dirty="0"/>
              <a:t>    E.g.</a:t>
            </a:r>
          </a:p>
          <a:p>
            <a:pPr marL="0" indent="0">
              <a:buNone/>
            </a:pPr>
            <a:r>
              <a:rPr lang="en-US" dirty="0"/>
              <a:t>     Sending data after filling up a form or sending </a:t>
            </a:r>
            <a:r>
              <a:rPr lang="en-US" dirty="0">
                <a:solidFill>
                  <a:srgbClr val="130BB5"/>
                </a:solidFill>
              </a:rPr>
              <a:t>login</a:t>
            </a:r>
            <a:r>
              <a:rPr lang="en-US" dirty="0"/>
              <a:t> &amp; </a:t>
            </a:r>
            <a:r>
              <a:rPr lang="en-US" dirty="0">
                <a:solidFill>
                  <a:srgbClr val="130BB5"/>
                </a:solidFill>
              </a:rPr>
              <a:t>password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Servlet?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14400" y="1295400"/>
            <a:ext cx="7162800" cy="2286000"/>
          </a:xfrm>
          <a:prstGeom prst="roundRect">
            <a:avLst/>
          </a:prstGeom>
          <a:solidFill>
            <a:schemeClr val="tx2">
              <a:alpha val="2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“ Servlet is </a:t>
            </a:r>
            <a:r>
              <a:rPr lang="en-US" sz="2400" b="1" i="1" u="sng" dirty="0">
                <a:solidFill>
                  <a:schemeClr val="tx1"/>
                </a:solidFill>
              </a:rPr>
              <a:t>java class </a:t>
            </a:r>
          </a:p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which </a:t>
            </a:r>
          </a:p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extends the functionality of </a:t>
            </a:r>
            <a:r>
              <a:rPr lang="en-US" sz="2400" b="1" i="1" u="sng" dirty="0">
                <a:solidFill>
                  <a:schemeClr val="tx1"/>
                </a:solidFill>
              </a:rPr>
              <a:t>web server </a:t>
            </a:r>
          </a:p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dynamically generating </a:t>
            </a:r>
            <a:r>
              <a:rPr lang="en-US" sz="2400" b="1" i="1" u="sng" dirty="0">
                <a:solidFill>
                  <a:schemeClr val="tx1"/>
                </a:solidFill>
              </a:rPr>
              <a:t>web pages</a:t>
            </a:r>
            <a:r>
              <a:rPr lang="en-US" sz="2400" b="1" i="1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7400" y="2590800"/>
            <a:ext cx="5257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 vs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doGet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49104"/>
            <a:ext cx="8692054" cy="234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981200" y="2971800"/>
            <a:ext cx="1295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24000" y="1905000"/>
            <a:ext cx="7239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962400" y="2209800"/>
            <a:ext cx="4343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 vs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043604"/>
              </p:ext>
            </p:extLst>
          </p:nvPr>
        </p:nvGraphicFramePr>
        <p:xfrm>
          <a:off x="190500" y="990600"/>
          <a:ext cx="8763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doGet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doPost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017018"/>
              </p:ext>
            </p:extLst>
          </p:nvPr>
        </p:nvGraphicFramePr>
        <p:xfrm>
          <a:off x="190500" y="4487619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</a:t>
                      </a:r>
                      <a:r>
                        <a:rPr lang="en-US" sz="18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comparatively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slower compared to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since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does not write the content length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804392"/>
              </p:ext>
            </p:extLst>
          </p:nvPr>
        </p:nvGraphicFramePr>
        <p:xfrm>
          <a:off x="190500" y="1385906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 this method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-US" baseline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parameters are appended </a:t>
                      </a:r>
                      <a:r>
                        <a:rPr lang="en-US" dirty="0"/>
                        <a:t>to the URL and sent along with header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parameters are sent in separate line in the body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46839"/>
              </p:ext>
            </p:extLst>
          </p:nvPr>
        </p:nvGraphicFramePr>
        <p:xfrm>
          <a:off x="190500" y="2299372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data that can be sent using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240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maximum size for data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359009"/>
              </p:ext>
            </p:extLst>
          </p:nvPr>
        </p:nvGraphicFramePr>
        <p:xfrm>
          <a:off x="190500" y="2938518"/>
          <a:ext cx="8763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 are not encrypted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 are </a:t>
                      </a:r>
                      <a:r>
                        <a:rPr lang="en-US" sz="18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encrypted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here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267854"/>
              </p:ext>
            </p:extLst>
          </p:nvPr>
        </p:nvGraphicFramePr>
        <p:xfrm>
          <a:off x="190500" y="3308424"/>
          <a:ext cx="8763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/>
                        <a:t>Application</a:t>
                      </a:r>
                      <a:r>
                        <a:rPr lang="en-US" dirty="0"/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Used when small amount of insensitive data like a query has to be sent as a request.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It is default method.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dirty="0"/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Used when comparatively large amount of sensitive data has to be sent.</a:t>
                      </a:r>
                    </a:p>
                    <a:p>
                      <a:r>
                        <a:rPr lang="en-US" dirty="0"/>
                        <a:t>E.g. submitting </a:t>
                      </a:r>
                      <a:r>
                        <a:rPr lang="en-US" dirty="0" err="1"/>
                        <a:t>sign_in</a:t>
                      </a:r>
                      <a:r>
                        <a:rPr lang="en-US" dirty="0"/>
                        <a:t> or login form.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GTU Questions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521101"/>
              </p:ext>
            </p:extLst>
          </p:nvPr>
        </p:nvGraphicFramePr>
        <p:xfrm>
          <a:off x="190500" y="990600"/>
          <a:ext cx="876300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7400">
                <a:tc>
                  <a:txBody>
                    <a:bodyPr/>
                    <a:lstStyle/>
                    <a:p>
                      <a:r>
                        <a:rPr lang="en-US" sz="2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 and Explain various stages of Servlet life cycle. Explain role of web container.[7]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Sum’16</a:t>
                      </a:r>
                    </a:p>
                    <a:p>
                      <a:r>
                        <a:rPr lang="en-US" sz="2400" dirty="0"/>
                        <a:t>Win’17</a:t>
                      </a:r>
                    </a:p>
                    <a:p>
                      <a:r>
                        <a:rPr lang="en-US" sz="2400" dirty="0"/>
                        <a:t>Win’18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Sum’19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Win’19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vs CGI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Sum’16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80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Life Cycle: Servlet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MyServlet1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GenericServlet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Initailization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//Servlet code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//Finalization Code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1676400"/>
            <a:ext cx="1752600" cy="304800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5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Steps to run Servlet Program in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Netbeans</a:t>
            </a:r>
            <a:r>
              <a:rPr lang="en-US" dirty="0"/>
              <a:t>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67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Steps to run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Open </a:t>
            </a:r>
            <a:r>
              <a:rPr lang="en-US" dirty="0" err="1"/>
              <a:t>Netbeans</a:t>
            </a:r>
            <a:r>
              <a:rPr lang="en-US" dirty="0"/>
              <a:t> IDE, Select </a:t>
            </a:r>
            <a:r>
              <a:rPr lang="en-US" b="1" dirty="0"/>
              <a:t>File</a:t>
            </a:r>
            <a:r>
              <a:rPr lang="en-US" dirty="0"/>
              <a:t> -&gt; </a:t>
            </a:r>
            <a:r>
              <a:rPr lang="en-US" b="1" dirty="0"/>
              <a:t>New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8593779" cy="4191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209800" y="2209800"/>
            <a:ext cx="457200" cy="762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2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Select </a:t>
            </a:r>
            <a:r>
              <a:rPr lang="en-US" b="1" dirty="0"/>
              <a:t>Java Web</a:t>
            </a:r>
            <a:r>
              <a:rPr lang="en-US" dirty="0"/>
              <a:t> -&gt; </a:t>
            </a:r>
            <a:r>
              <a:rPr lang="en-US" b="1" dirty="0"/>
              <a:t>Web Application</a:t>
            </a:r>
            <a:r>
              <a:rPr lang="en-US" dirty="0"/>
              <a:t>, then click on Next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81747"/>
            <a:ext cx="7277100" cy="49571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657600" y="2895600"/>
            <a:ext cx="990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19750" y="2514600"/>
            <a:ext cx="139065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91000" y="6188075"/>
            <a:ext cx="142875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8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Give a name to your project and click on Next,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72227"/>
            <a:ext cx="7086600" cy="49432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133600"/>
            <a:ext cx="4267200" cy="3048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and then, Click </a:t>
            </a:r>
            <a:r>
              <a:rPr lang="en-US" b="1" dirty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8424"/>
            <a:ext cx="7329764" cy="50323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43600" y="5105400"/>
            <a:ext cx="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9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The complete directory structure required for the Servlet Application will be created automatically by the 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7375"/>
            <a:ext cx="3124200" cy="45082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95600" y="3657600"/>
            <a:ext cx="2133600" cy="21336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Servlet: Basic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looking into Servlet, we will see some important keywords about web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Curved Connector 5"/>
          <p:cNvCxnSpPr>
            <a:stCxn id="10" idx="0"/>
          </p:cNvCxnSpPr>
          <p:nvPr/>
        </p:nvCxnSpPr>
        <p:spPr>
          <a:xfrm rot="16200000" flipH="1">
            <a:off x="4094838" y="240713"/>
            <a:ext cx="14054" cy="6027988"/>
          </a:xfrm>
          <a:prstGeom prst="curvedConnector4">
            <a:avLst>
              <a:gd name="adj1" fmla="val -1626583"/>
              <a:gd name="adj2" fmla="val 5240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5400000">
            <a:off x="4638701" y="1832836"/>
            <a:ext cx="12700" cy="6291695"/>
          </a:xfrm>
          <a:prstGeom prst="curvedConnector3">
            <a:avLst>
              <a:gd name="adj1" fmla="val 534627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79934" y="2602468"/>
            <a:ext cx="164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Http Request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68147" y="5885745"/>
            <a:ext cx="164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Http Response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156170" y="1659147"/>
            <a:ext cx="5645066" cy="914400"/>
          </a:xfrm>
          <a:prstGeom prst="wedgeRoundRectCallout">
            <a:avLst>
              <a:gd name="adj1" fmla="val -37918"/>
              <a:gd name="adj2" fmla="val 12678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Web Client: </a:t>
            </a:r>
            <a:r>
              <a:rPr lang="en-US" dirty="0">
                <a:solidFill>
                  <a:schemeClr val="tx1"/>
                </a:solidFill>
              </a:rPr>
              <a:t>We will call </a:t>
            </a:r>
            <a:r>
              <a:rPr lang="en-US" b="1" dirty="0">
                <a:solidFill>
                  <a:schemeClr val="tx1"/>
                </a:solidFill>
              </a:rPr>
              <a:t>browsers</a:t>
            </a:r>
            <a:r>
              <a:rPr lang="en-US" dirty="0">
                <a:solidFill>
                  <a:schemeClr val="tx1"/>
                </a:solidFill>
              </a:rPr>
              <a:t> (IE, Chrome, Mozilla etc.) as a </a:t>
            </a:r>
            <a:r>
              <a:rPr lang="en-US" b="1" dirty="0">
                <a:solidFill>
                  <a:schemeClr val="tx1"/>
                </a:solidFill>
              </a:rPr>
              <a:t>Client</a:t>
            </a:r>
            <a:r>
              <a:rPr lang="en-US" dirty="0">
                <a:solidFill>
                  <a:schemeClr val="tx1"/>
                </a:solidFill>
              </a:rPr>
              <a:t>, which helps in communicating with the server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2895600" y="4442347"/>
            <a:ext cx="3994233" cy="1272653"/>
          </a:xfrm>
          <a:prstGeom prst="wedgeRoundRectCallout">
            <a:avLst>
              <a:gd name="adj1" fmla="val 53311"/>
              <a:gd name="adj2" fmla="val -8223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Web Server </a:t>
            </a:r>
            <a:r>
              <a:rPr lang="en-US" dirty="0">
                <a:solidFill>
                  <a:schemeClr val="tx1"/>
                </a:solidFill>
              </a:rPr>
              <a:t>is the one which takes the client request, process the request and sends back the </a:t>
            </a:r>
            <a:r>
              <a:rPr lang="en-US" b="1" dirty="0">
                <a:solidFill>
                  <a:schemeClr val="tx1"/>
                </a:solidFill>
              </a:rPr>
              <a:t>response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Oval 15"/>
          <p:cNvSpPr/>
          <p:nvPr/>
        </p:nvSpPr>
        <p:spPr>
          <a:xfrm>
            <a:off x="3728051" y="2438400"/>
            <a:ext cx="1793936" cy="66077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92205" y="5740022"/>
            <a:ext cx="1793936" cy="66077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871716" y="3707073"/>
            <a:ext cx="3733800" cy="124592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 Server and Client (browser) will communicate with each other with the help of </a:t>
            </a:r>
            <a:r>
              <a:rPr lang="en-US" b="1" dirty="0">
                <a:solidFill>
                  <a:schemeClr val="tx1"/>
                </a:solidFill>
              </a:rPr>
              <a:t>HTTP</a:t>
            </a:r>
            <a:r>
              <a:rPr lang="en-US" dirty="0">
                <a:solidFill>
                  <a:schemeClr val="tx1"/>
                </a:solidFill>
              </a:rPr>
              <a:t> protocol.</a:t>
            </a:r>
          </a:p>
          <a:p>
            <a:pPr algn="just"/>
            <a:endParaRPr lang="en-US" dirty="0"/>
          </a:p>
        </p:txBody>
      </p:sp>
      <p:pic>
        <p:nvPicPr>
          <p:cNvPr id="1026" name="Picture 2" descr="Image result for web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21" y="2839724"/>
            <a:ext cx="1894717" cy="23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5" y="3247680"/>
            <a:ext cx="1670832" cy="16708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0499" y="4985034"/>
            <a:ext cx="100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Client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7251" y="5038855"/>
            <a:ext cx="100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505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5" grpId="0" animBg="1"/>
      <p:bldP spid="15" grpId="1" animBg="1"/>
      <p:bldP spid="22" grpId="0" animBg="1"/>
      <p:bldP spid="22" grpId="1" animBg="1"/>
      <p:bldP spid="16" grpId="0" animBg="1"/>
      <p:bldP spid="25" grpId="0" animBg="1"/>
      <p:bldP spid="18" grpId="0" animBg="1"/>
      <p:bldP spid="24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6: To create a Servlet, open </a:t>
            </a:r>
            <a:r>
              <a:rPr lang="en-US" sz="2000" b="1" dirty="0"/>
              <a:t>Source Package</a:t>
            </a:r>
            <a:r>
              <a:rPr lang="en-US" sz="2000" dirty="0"/>
              <a:t>, right click 	on </a:t>
            </a:r>
            <a:r>
              <a:rPr lang="en-US" sz="2000" b="1" dirty="0"/>
              <a:t>default 	packages</a:t>
            </a:r>
            <a:r>
              <a:rPr lang="en-US" sz="2000" dirty="0"/>
              <a:t> -&gt; </a:t>
            </a:r>
            <a:r>
              <a:rPr lang="en-US" sz="2000" b="1" dirty="0"/>
              <a:t>New</a:t>
            </a:r>
            <a:r>
              <a:rPr lang="en-US" sz="2000" dirty="0"/>
              <a:t> -&gt; </a:t>
            </a:r>
            <a:r>
              <a:rPr lang="en-US" sz="2000" b="1" dirty="0"/>
              <a:t>Servlet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0700"/>
            <a:ext cx="5476875" cy="4648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953000" y="3962400"/>
            <a:ext cx="1371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7: Give a Name to your Servlet class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0175"/>
            <a:ext cx="7000875" cy="49244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0400" y="1981200"/>
            <a:ext cx="838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953000" y="5181600"/>
            <a:ext cx="152400" cy="6858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14437"/>
            <a:ext cx="7010400" cy="4886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43200" y="2286000"/>
            <a:ext cx="3200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62000" y="2837688"/>
            <a:ext cx="2590800" cy="990600"/>
          </a:xfrm>
          <a:prstGeom prst="wedgeEllipseCallout">
            <a:avLst>
              <a:gd name="adj1" fmla="val 32045"/>
              <a:gd name="adj2" fmla="val -726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It will add servlet information to web.xml file </a:t>
            </a:r>
          </a:p>
        </p:txBody>
      </p:sp>
      <p:sp>
        <p:nvSpPr>
          <p:cNvPr id="9" name="Down Arrow 8"/>
          <p:cNvSpPr/>
          <p:nvPr/>
        </p:nvSpPr>
        <p:spPr>
          <a:xfrm>
            <a:off x="6123296" y="4883624"/>
            <a:ext cx="152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895088" y="2834640"/>
            <a:ext cx="3186184" cy="1508064"/>
          </a:xfrm>
          <a:prstGeom prst="wedgeEllipseCallout">
            <a:avLst>
              <a:gd name="adj1" fmla="val 11939"/>
              <a:gd name="adj2" fmla="val -638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Web.xml is the configuration file of web applications in java.</a:t>
            </a:r>
          </a:p>
        </p:txBody>
      </p:sp>
    </p:spTree>
    <p:extLst>
      <p:ext uri="{BB962C8B-B14F-4D97-AF65-F5344CB8AC3E}">
        <p14:creationId xmlns:p14="http://schemas.microsoft.com/office/powerpoint/2010/main" val="6168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8: Write servlet code: MyServlet.java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MyServlet1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 String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world: my first servlet program"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}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MIME: Multipurpose Internet Mail Extensions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MIME </a:t>
            </a:r>
            <a:r>
              <a:rPr lang="en-US" dirty="0"/>
              <a:t>type nomenclature includes a </a:t>
            </a:r>
            <a:r>
              <a:rPr lang="en-US" b="1" dirty="0"/>
              <a:t>type</a:t>
            </a:r>
            <a:r>
              <a:rPr lang="en-US" dirty="0"/>
              <a:t> and </a:t>
            </a:r>
            <a:r>
              <a:rPr lang="en-US" b="1" dirty="0"/>
              <a:t>subtype</a:t>
            </a:r>
            <a:r>
              <a:rPr lang="en-US" dirty="0"/>
              <a:t> separated by a forward slash.</a:t>
            </a:r>
          </a:p>
          <a:p>
            <a:r>
              <a:rPr lang="en-US" dirty="0"/>
              <a:t>It is a </a:t>
            </a:r>
            <a:r>
              <a:rPr lang="en-US" b="1" dirty="0"/>
              <a:t>HTTP header </a:t>
            </a:r>
            <a:r>
              <a:rPr lang="en-US" dirty="0"/>
              <a:t>that provides the description about what are you sending to the browser.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text/html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text/plain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</a:t>
            </a:r>
            <a:r>
              <a:rPr lang="en-US" b="1" dirty="0" err="1"/>
              <a:t>css</a:t>
            </a: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text/</a:t>
            </a:r>
            <a:r>
              <a:rPr lang="en-US" b="1" dirty="0" err="1"/>
              <a:t>richtext</a:t>
            </a:r>
            <a:r>
              <a:rPr lang="en-US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</a:t>
            </a:r>
            <a:r>
              <a:rPr lang="en-US" dirty="0" err="1"/>
              <a:t>msword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application/jar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application/pdf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images/jpeg images/</a:t>
            </a:r>
            <a:r>
              <a:rPr lang="en-US" dirty="0" err="1"/>
              <a:t>png</a:t>
            </a:r>
            <a:r>
              <a:rPr lang="en-US" dirty="0"/>
              <a:t> images/gif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audio/mp3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video/mp4</a:t>
            </a:r>
          </a:p>
          <a:p>
            <a:pPr marL="0" indent="0">
              <a:buFont typeface="+mj-lt"/>
              <a:buNone/>
            </a:pPr>
            <a:r>
              <a:rPr lang="en-US" dirty="0"/>
              <a:t>MIME is a standard set to Internet to notify the format of the file contents.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0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9: 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343025"/>
            <a:ext cx="7562850" cy="51339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24000" y="327660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10: open web.xml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609725"/>
            <a:ext cx="9191625" cy="36385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57200" y="2514600"/>
            <a:ext cx="1066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71800" y="2667000"/>
            <a:ext cx="6172200" cy="122240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0" y="5248274"/>
            <a:ext cx="2667000" cy="1149325"/>
          </a:xfrm>
          <a:prstGeom prst="wedgeRoundRectCallout">
            <a:avLst>
              <a:gd name="adj1" fmla="val 61142"/>
              <a:gd name="adj2" fmla="val -26070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Configuration of servlet using &lt;servlet&gt;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71800" y="3962400"/>
            <a:ext cx="6119812" cy="1447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3143250" y="5706093"/>
            <a:ext cx="4781550" cy="756099"/>
          </a:xfrm>
          <a:prstGeom prst="wedgeRoundRectCallout">
            <a:avLst>
              <a:gd name="adj1" fmla="val 25833"/>
              <a:gd name="adj2" fmla="val -80776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Map the servlet to a URL. This can be done using &lt;servlet-mapping&gt; element.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0481" y="5299081"/>
            <a:ext cx="1776413" cy="974712"/>
          </a:xfrm>
          <a:prstGeom prst="wedgeRoundRectCallout">
            <a:avLst>
              <a:gd name="adj1" fmla="val 152022"/>
              <a:gd name="adj2" fmla="val -10785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It is used to map Servlet to specific URL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57600" y="4581524"/>
            <a:ext cx="5029200" cy="24767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1" grpId="1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11: Run your application, right click on your Project and select </a:t>
            </a:r>
            <a:r>
              <a:rPr lang="en-US" sz="2000" b="1" dirty="0"/>
              <a:t>Run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4724400" cy="489809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48000" y="4953000"/>
            <a:ext cx="1524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Output: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1762125"/>
            <a:ext cx="8763001" cy="2733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" y="1752600"/>
            <a:ext cx="87630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3967" y="2133600"/>
            <a:ext cx="2162033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javax.servlet</a:t>
            </a:r>
            <a:r>
              <a:rPr lang="en-US" dirty="0"/>
              <a:t> Interface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0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Servlet</a:t>
            </a:r>
            <a:r>
              <a:rPr lang="en-US" dirty="0"/>
              <a:t> technology is used to create </a:t>
            </a:r>
            <a:r>
              <a:rPr lang="en-US" b="1" dirty="0"/>
              <a:t>Dynamic</a:t>
            </a:r>
            <a:r>
              <a:rPr lang="en-US" dirty="0"/>
              <a:t> web application</a:t>
            </a:r>
          </a:p>
          <a:p>
            <a:pPr algn="just"/>
            <a:r>
              <a:rPr lang="en-US" b="1" dirty="0"/>
              <a:t>Servlet</a:t>
            </a:r>
            <a:r>
              <a:rPr lang="en-US" dirty="0"/>
              <a:t> technology is robust and scalable . </a:t>
            </a:r>
          </a:p>
          <a:p>
            <a:pPr algn="just"/>
            <a:r>
              <a:rPr lang="en-US" dirty="0"/>
              <a:t>Before Servlet, CGI (Common Gateway Interface) scripting language was popular as a server-side programming language, but there were many disadvantages of this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flipH="1" flipV="1">
            <a:off x="5638800" y="1447800"/>
            <a:ext cx="139948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876800" y="2514600"/>
            <a:ext cx="3429000" cy="533400"/>
          </a:xfrm>
          <a:prstGeom prst="wedgeRoundRectCallout">
            <a:avLst>
              <a:gd name="adj1" fmla="val -25112"/>
              <a:gd name="adj2" fmla="val -12581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Changes with respect to time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76800" y="3200400"/>
            <a:ext cx="3657600" cy="3124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err="1">
                <a:solidFill>
                  <a:schemeClr val="tx1"/>
                </a:solidFill>
              </a:rPr>
              <a:t>retrive</a:t>
            </a:r>
            <a:r>
              <a:rPr lang="en-US" dirty="0">
                <a:solidFill>
                  <a:schemeClr val="tx1"/>
                </a:solidFill>
              </a:rPr>
              <a:t> server’s current DATE and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News paper clippings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Online Shopping </a:t>
            </a:r>
          </a:p>
          <a:p>
            <a:r>
              <a:rPr lang="en-US" dirty="0">
                <a:solidFill>
                  <a:schemeClr val="tx1"/>
                </a:solidFill>
              </a:rPr>
              <a:t>       e.g. Virtual Dressing Room</a:t>
            </a:r>
          </a:p>
          <a:p>
            <a:r>
              <a:rPr lang="en-US" dirty="0">
                <a:solidFill>
                  <a:schemeClr val="tx1"/>
                </a:solidFill>
              </a:rPr>
              <a:t>       ..</a:t>
            </a:r>
          </a:p>
          <a:p>
            <a:r>
              <a:rPr lang="en-US" dirty="0">
                <a:solidFill>
                  <a:schemeClr val="tx1"/>
                </a:solidFill>
              </a:rPr>
              <a:t>       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javax.servlet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7800" y="2794923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ServletContext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710484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7800" y="1905000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ServletConfig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47800" y="4626045"/>
            <a:ext cx="23622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ServletResponse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19200" y="1219200"/>
            <a:ext cx="2743200" cy="43434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4800600" y="1066800"/>
            <a:ext cx="3962400" cy="1523999"/>
          </a:xfrm>
          <a:prstGeom prst="wedgeRoundRectCallout">
            <a:avLst>
              <a:gd name="adj1" fmla="val -70476"/>
              <a:gd name="adj2" fmla="val 2350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is used to get configuration information from </a:t>
            </a:r>
            <a:r>
              <a:rPr lang="en-US" dirty="0">
                <a:solidFill>
                  <a:srgbClr val="0000FF"/>
                </a:solidFill>
              </a:rPr>
              <a:t>web.xml</a:t>
            </a:r>
            <a:r>
              <a:rPr lang="en-US" dirty="0">
                <a:solidFill>
                  <a:schemeClr val="tx1"/>
                </a:solidFill>
              </a:rPr>
              <a:t> file. If the configuration information is modified from the web.xml file, we don't need to change the servlet.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00" y="1219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Javax.servlet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800600" y="2667000"/>
            <a:ext cx="3962400" cy="1134200"/>
          </a:xfrm>
          <a:prstGeom prst="wedgeRoundRectCallout">
            <a:avLst>
              <a:gd name="adj1" fmla="val -71165"/>
              <a:gd name="adj2" fmla="val -28439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provides an interface between the container and servlet. It is </a:t>
            </a:r>
            <a:r>
              <a:rPr lang="en-US" dirty="0">
                <a:solidFill>
                  <a:srgbClr val="0000FF"/>
                </a:solidFill>
              </a:rPr>
              <a:t>global</a:t>
            </a:r>
            <a:r>
              <a:rPr lang="en-US" dirty="0">
                <a:solidFill>
                  <a:schemeClr val="tx1"/>
                </a:solidFill>
              </a:rPr>
              <a:t> to entire web application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869976" y="3851542"/>
            <a:ext cx="3962400" cy="1439000"/>
          </a:xfrm>
          <a:prstGeom prst="wedgeRoundRectCallout">
            <a:avLst>
              <a:gd name="adj1" fmla="val -72887"/>
              <a:gd name="adj2" fmla="val -4266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is used to provide the </a:t>
            </a:r>
            <a:r>
              <a:rPr lang="en-US" dirty="0">
                <a:solidFill>
                  <a:srgbClr val="0000FF"/>
                </a:solidFill>
              </a:rPr>
              <a:t>client request information</a:t>
            </a:r>
            <a:r>
              <a:rPr lang="en-US" dirty="0">
                <a:solidFill>
                  <a:schemeClr val="tx1"/>
                </a:solidFill>
              </a:rPr>
              <a:t> to a servlet such as content type, content length, parameter names and values, header informations, attributes 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869976" y="4953000"/>
            <a:ext cx="3962400" cy="1439792"/>
          </a:xfrm>
          <a:prstGeom prst="wedgeRoundRectCallout">
            <a:avLst>
              <a:gd name="adj1" fmla="val -72887"/>
              <a:gd name="adj2" fmla="val -606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contains various methods that enable a servlet to </a:t>
            </a:r>
            <a:r>
              <a:rPr lang="en-US" dirty="0">
                <a:solidFill>
                  <a:srgbClr val="0000FF"/>
                </a:solidFill>
              </a:rPr>
              <a:t>respond</a:t>
            </a:r>
            <a:r>
              <a:rPr lang="en-US" dirty="0">
                <a:solidFill>
                  <a:schemeClr val="tx1"/>
                </a:solidFill>
              </a:rPr>
              <a:t> to the client requests. A servlet can send the response either as character or binary data. </a:t>
            </a:r>
          </a:p>
        </p:txBody>
      </p:sp>
    </p:spTree>
    <p:extLst>
      <p:ext uri="{BB962C8B-B14F-4D97-AF65-F5344CB8AC3E}">
        <p14:creationId xmlns:p14="http://schemas.microsoft.com/office/powerpoint/2010/main" val="4625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Servlet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Generic Servlet 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javax.servlet</a:t>
            </a:r>
            <a:r>
              <a:rPr lang="en-US" altLang="en-US" dirty="0"/>
              <a:t> (package)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extends </a:t>
            </a:r>
            <a:r>
              <a:rPr lang="en-US" altLang="en-US" dirty="0" err="1"/>
              <a:t>javax.servlet.Servlet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service method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service(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res) </a:t>
            </a:r>
          </a:p>
          <a:p>
            <a:pPr lvl="1">
              <a:lnSpc>
                <a:spcPct val="90000"/>
              </a:lnSpc>
            </a:pPr>
            <a:endParaRPr lang="en-US" altLang="en-US" sz="19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Http Servlet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javax.servlet.http</a:t>
            </a:r>
            <a:r>
              <a:rPr lang="en-US" altLang="en-US" dirty="0"/>
              <a:t> (package)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extends </a:t>
            </a:r>
            <a:r>
              <a:rPr lang="en-US" altLang="en-US" dirty="0" err="1"/>
              <a:t>javax.servlet.HttpServlet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doGet</a:t>
            </a:r>
            <a:r>
              <a:rPr lang="en-US" altLang="en-US" dirty="0"/>
              <a:t>(), </a:t>
            </a:r>
            <a:r>
              <a:rPr lang="en-US" altLang="en-US" dirty="0" err="1"/>
              <a:t>doPost</a:t>
            </a:r>
            <a:r>
              <a:rPr lang="en-US" altLang="en-US"/>
              <a:t>()</a:t>
            </a:r>
            <a:endParaRPr lang="en-US" alt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req,HttpServletResponse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res)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req,HttpServletResponse</a:t>
            </a:r>
            <a:r>
              <a:rPr lang="en-US" altLang="en-US" sz="1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Servlet: Method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68684"/>
              </p:ext>
            </p:extLst>
          </p:nvPr>
        </p:nvGraphicFramePr>
        <p:xfrm>
          <a:off x="177800" y="99060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void </a:t>
                      </a:r>
                      <a:r>
                        <a:rPr lang="en-US" b="1" dirty="0" err="1"/>
                        <a:t>init</a:t>
                      </a:r>
                      <a:r>
                        <a:rPr lang="en-US" b="0" dirty="0"/>
                        <a:t>(</a:t>
                      </a:r>
                      <a:r>
                        <a:rPr lang="en-US" b="0" dirty="0" err="1"/>
                        <a:t>ServletConfig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config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is used to initialize the servlet. It is called once, automatically, by the network service each time it loads the servlet.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43570"/>
              </p:ext>
            </p:extLst>
          </p:nvPr>
        </p:nvGraphicFramePr>
        <p:xfrm>
          <a:off x="177800" y="1905136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abstract void </a:t>
                      </a:r>
                    </a:p>
                    <a:p>
                      <a:r>
                        <a:rPr lang="en-US" b="1" dirty="0"/>
                        <a:t>service</a:t>
                      </a:r>
                      <a:r>
                        <a:rPr lang="en-US" b="0" dirty="0"/>
                        <a:t> (</a:t>
                      </a:r>
                      <a:r>
                        <a:rPr lang="en-US" b="0" dirty="0" err="1"/>
                        <a:t>ServletRequest</a:t>
                      </a:r>
                      <a:r>
                        <a:rPr lang="en-US" b="0" dirty="0"/>
                        <a:t> request,      </a:t>
                      </a:r>
                      <a:r>
                        <a:rPr lang="en-US" b="0" baseline="0" dirty="0"/>
                        <a:t>   	</a:t>
                      </a:r>
                      <a:r>
                        <a:rPr lang="en-US" b="0" dirty="0" err="1"/>
                        <a:t>ServletResponse</a:t>
                      </a:r>
                      <a:r>
                        <a:rPr lang="en-US" b="0" dirty="0"/>
                        <a:t> response)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provides service for the incoming request. It is invoked at each time when user requests for a servlet.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873042"/>
              </p:ext>
            </p:extLst>
          </p:nvPr>
        </p:nvGraphicFramePr>
        <p:xfrm>
          <a:off x="177800" y="2819672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0" dirty="0"/>
                        <a:t>void </a:t>
                      </a:r>
                      <a:r>
                        <a:rPr lang="en-US" b="1" dirty="0"/>
                        <a:t>destroy</a:t>
                      </a:r>
                      <a:r>
                        <a:rPr lang="en-US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is invoked only once throughout the life cycle and indicates that servlet is being destroyed.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833017"/>
              </p:ext>
            </p:extLst>
          </p:nvPr>
        </p:nvGraphicFramePr>
        <p:xfrm>
          <a:off x="177800" y="5484496"/>
          <a:ext cx="8763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String </a:t>
                      </a:r>
                      <a:r>
                        <a:rPr lang="en-US" b="1" dirty="0" err="1"/>
                        <a:t>getServletName</a:t>
                      </a:r>
                      <a:r>
                        <a:rPr lang="en-US" b="0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name of the servlet object.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661490"/>
              </p:ext>
            </p:extLst>
          </p:nvPr>
        </p:nvGraphicFramePr>
        <p:xfrm>
          <a:off x="177800" y="3459888"/>
          <a:ext cx="8763000" cy="37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r>
                        <a:rPr lang="en-US" b="0" dirty="0" err="1"/>
                        <a:t>ServletConfig</a:t>
                      </a:r>
                      <a:r>
                        <a:rPr lang="en-US" b="0" dirty="0"/>
                        <a:t> </a:t>
                      </a:r>
                      <a:r>
                        <a:rPr lang="en-US" b="1" dirty="0" err="1"/>
                        <a:t>getServletConfig</a:t>
                      </a:r>
                      <a:r>
                        <a:rPr lang="en-US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returns the object of </a:t>
                      </a:r>
                      <a:r>
                        <a:rPr lang="en-US" dirty="0" err="1"/>
                        <a:t>ServletConfig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897558"/>
              </p:ext>
            </p:extLst>
          </p:nvPr>
        </p:nvGraphicFramePr>
        <p:xfrm>
          <a:off x="177800" y="3833087"/>
          <a:ext cx="8763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ServletContext</a:t>
                      </a:r>
                      <a:r>
                        <a:rPr lang="en-US" b="0" dirty="0"/>
                        <a:t> </a:t>
                      </a:r>
                      <a:r>
                        <a:rPr lang="en-US" b="1" dirty="0" err="1"/>
                        <a:t>getServletContext</a:t>
                      </a:r>
                      <a:r>
                        <a:rPr lang="en-US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object of </a:t>
                      </a:r>
                      <a:r>
                        <a:rPr lang="en-US" dirty="0" err="1"/>
                        <a:t>ServletContext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337288"/>
              </p:ext>
            </p:extLst>
          </p:nvPr>
        </p:nvGraphicFramePr>
        <p:xfrm>
          <a:off x="177800" y="4204063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String </a:t>
                      </a:r>
                    </a:p>
                    <a:p>
                      <a:r>
                        <a:rPr lang="en-US" b="1" dirty="0" err="1"/>
                        <a:t>getInitParameter</a:t>
                      </a:r>
                      <a:r>
                        <a:rPr lang="en-US" b="0" dirty="0"/>
                        <a:t>(String name)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returns the parameter value for the given parameter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677840"/>
              </p:ext>
            </p:extLst>
          </p:nvPr>
        </p:nvGraphicFramePr>
        <p:xfrm>
          <a:off x="177800" y="4844279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Enumeration </a:t>
                      </a:r>
                      <a:r>
                        <a:rPr lang="en-US" b="1" dirty="0" err="1"/>
                        <a:t>getInitParameterNames</a:t>
                      </a:r>
                      <a:r>
                        <a:rPr lang="en-US" b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returns all the parameters defined in the web.xml file.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5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</a:t>
            </a:r>
            <a:r>
              <a:rPr lang="en-US" dirty="0"/>
              <a:t>: Method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0500" y="99060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protected void </a:t>
                      </a:r>
                      <a:r>
                        <a:rPr lang="en-US" b="1" dirty="0"/>
                        <a:t>service</a:t>
                      </a:r>
                      <a:r>
                        <a:rPr lang="en-US" b="0" dirty="0"/>
                        <a:t>(</a:t>
                      </a:r>
                      <a:r>
                        <a:rPr lang="en-US" b="0" dirty="0" err="1"/>
                        <a:t>HttpServletRequest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req</a:t>
                      </a:r>
                      <a:r>
                        <a:rPr lang="en-US" b="0" dirty="0"/>
                        <a:t>, 	</a:t>
                      </a:r>
                      <a:r>
                        <a:rPr lang="en-US" b="0" dirty="0" err="1"/>
                        <a:t>HttpServletResponse</a:t>
                      </a:r>
                      <a:r>
                        <a:rPr lang="en-US" b="0" dirty="0"/>
                        <a:t> 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receives the request from the service method, and dispatches the request to the </a:t>
                      </a:r>
                      <a:r>
                        <a:rPr lang="en-US" dirty="0" err="1"/>
                        <a:t>doXXX</a:t>
                      </a:r>
                      <a:r>
                        <a:rPr lang="en-US" dirty="0"/>
                        <a:t>() method depending on the incoming http request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190500" y="190500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protected void </a:t>
                      </a:r>
                    </a:p>
                    <a:p>
                      <a:r>
                        <a:rPr lang="en-US" b="1" dirty="0" err="1"/>
                        <a:t>doGet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HttpServletRequest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req</a:t>
                      </a:r>
                      <a:r>
                        <a:rPr lang="en-US" dirty="0"/>
                        <a:t>, 	</a:t>
                      </a:r>
                      <a:r>
                        <a:rPr lang="en-US" dirty="0" err="1"/>
                        <a:t>HttpServletResponse</a:t>
                      </a:r>
                      <a:r>
                        <a:rPr lang="en-US" dirty="0"/>
                        <a:t> res)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the GET request. It is invoked by the web container.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190500" y="281940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protected void </a:t>
                      </a:r>
                      <a:r>
                        <a:rPr lang="en-US" b="1" dirty="0" err="1"/>
                        <a:t>doPost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HttpServletRequest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req</a:t>
                      </a:r>
                      <a:r>
                        <a:rPr lang="en-US" dirty="0"/>
                        <a:t>, 	</a:t>
                      </a:r>
                      <a:r>
                        <a:rPr lang="en-US" dirty="0" err="1"/>
                        <a:t>HttpServletResponse</a:t>
                      </a:r>
                      <a:r>
                        <a:rPr lang="en-US" dirty="0"/>
                        <a:t> res)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the POST request. It is invoked by the web container.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43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GenericServlet</a:t>
            </a:r>
            <a:r>
              <a:rPr lang="en-US" dirty="0"/>
              <a:t> vs </a:t>
            </a:r>
            <a:r>
              <a:rPr lang="en-US" dirty="0" err="1"/>
              <a:t>HttpServlet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6401"/>
              </p:ext>
            </p:extLst>
          </p:nvPr>
        </p:nvGraphicFramePr>
        <p:xfrm>
          <a:off x="190500" y="1143000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GenericServlet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HttpServlet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6044"/>
              </p:ext>
            </p:extLst>
          </p:nvPr>
        </p:nvGraphicFramePr>
        <p:xfrm>
          <a:off x="190500" y="4160520"/>
          <a:ext cx="8763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It supports only one abstract </a:t>
                      </a:r>
                      <a:r>
                        <a:rPr lang="en-US" sz="2400" dirty="0" err="1"/>
                        <a:t>method:service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support </a:t>
                      </a:r>
                      <a:r>
                        <a:rPr lang="en-US" sz="2400" dirty="0" err="1"/>
                        <a:t>doGet</a:t>
                      </a:r>
                      <a:r>
                        <a:rPr lang="en-US" sz="2400" dirty="0"/>
                        <a:t>(), </a:t>
                      </a:r>
                      <a:r>
                        <a:rPr lang="en-US" sz="2400" dirty="0" err="1"/>
                        <a:t>doPost</a:t>
                      </a:r>
                      <a:r>
                        <a:rPr lang="en-US" sz="2400" dirty="0"/>
                        <a:t>()</a:t>
                      </a:r>
                      <a:r>
                        <a:rPr lang="en-US" sz="2400" baseline="0" dirty="0"/>
                        <a:t> etc.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68652"/>
              </p:ext>
            </p:extLst>
          </p:nvPr>
        </p:nvGraphicFramePr>
        <p:xfrm>
          <a:off x="190500" y="1600200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javax.servlet.GenericServlet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javax.servlet.http.HttpServlet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71212"/>
              </p:ext>
            </p:extLst>
          </p:nvPr>
        </p:nvGraphicFramePr>
        <p:xfrm>
          <a:off x="190500" y="2057400"/>
          <a:ext cx="8763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It defines a generic, protocol-independent servlet.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defines a HTTP protocol specific servlet.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92686"/>
              </p:ext>
            </p:extLst>
          </p:nvPr>
        </p:nvGraphicFramePr>
        <p:xfrm>
          <a:off x="190500" y="2880360"/>
          <a:ext cx="8763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GenericServlet</a:t>
                      </a:r>
                      <a:r>
                        <a:rPr lang="en-US" sz="2400" dirty="0"/>
                        <a:t> is a super class of </a:t>
                      </a:r>
                      <a:r>
                        <a:rPr lang="en-US" sz="2400" dirty="0" err="1"/>
                        <a:t>HttpServlet</a:t>
                      </a:r>
                      <a:r>
                        <a:rPr lang="en-US" sz="2400" dirty="0"/>
                        <a:t>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HttpServlet</a:t>
                      </a:r>
                      <a:r>
                        <a:rPr lang="en-US" sz="2400" dirty="0"/>
                        <a:t> is a sub class of </a:t>
                      </a:r>
                      <a:r>
                        <a:rPr lang="en-US" sz="2400" dirty="0" err="1"/>
                        <a:t>GenericServlet</a:t>
                      </a:r>
                      <a:r>
                        <a:rPr lang="en-US" sz="2400" dirty="0"/>
                        <a:t>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44664"/>
              </p:ext>
            </p:extLst>
          </p:nvPr>
        </p:nvGraphicFramePr>
        <p:xfrm>
          <a:off x="190500" y="3703320"/>
          <a:ext cx="8763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Can handle all types of protocols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only HTTP specific protocols.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6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GTU Questions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246668"/>
              </p:ext>
            </p:extLst>
          </p:nvPr>
        </p:nvGraphicFramePr>
        <p:xfrm>
          <a:off x="190500" y="990600"/>
          <a:ext cx="8763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GenericServlet</a:t>
                      </a:r>
                      <a:r>
                        <a:rPr lang="en-US" sz="2400" dirty="0"/>
                        <a:t> vs </a:t>
                      </a:r>
                      <a:r>
                        <a:rPr lang="en-US" sz="2400" dirty="0" err="1"/>
                        <a:t>HttpServlet</a:t>
                      </a:r>
                      <a:r>
                        <a:rPr lang="en-US" sz="2400" dirty="0"/>
                        <a:t>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Sum’16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Win’18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Win’19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61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01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Located @ WEB-INF directory</a:t>
            </a:r>
          </a:p>
          <a:p>
            <a:r>
              <a:rPr lang="en-US" dirty="0"/>
              <a:t>File known as web.xml</a:t>
            </a:r>
          </a:p>
          <a:p>
            <a:r>
              <a:rPr lang="en-US" dirty="0"/>
              <a:t>It controls the behavior of Java Servlet</a:t>
            </a:r>
          </a:p>
          <a:p>
            <a:r>
              <a:rPr lang="en-US" dirty="0"/>
              <a:t>What does it contain?</a:t>
            </a:r>
          </a:p>
          <a:p>
            <a:pPr lvl="1"/>
            <a:r>
              <a:rPr lang="en-US" dirty="0"/>
              <a:t>XML Header</a:t>
            </a:r>
          </a:p>
          <a:p>
            <a:pPr lvl="1"/>
            <a:r>
              <a:rPr lang="en-US" dirty="0"/>
              <a:t>DOCTYPE</a:t>
            </a:r>
          </a:p>
          <a:p>
            <a:pPr lvl="1"/>
            <a:r>
              <a:rPr lang="en-US" dirty="0"/>
              <a:t>Web-app element</a:t>
            </a:r>
          </a:p>
          <a:p>
            <a:pPr marL="457200" lvl="1" indent="0">
              <a:buNone/>
            </a:pPr>
            <a:r>
              <a:rPr lang="en-US" dirty="0"/>
              <a:t>	The Web-app element should contain a servlet element with 3 sub-element.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&lt;servlet-name&gt;: name used to access java servlet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&lt;servlet-class&gt;: class name of java servlet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</a:t>
            </a:r>
            <a:r>
              <a:rPr lang="en-US" dirty="0" err="1"/>
              <a:t>init-param</a:t>
            </a:r>
            <a:r>
              <a:rPr lang="en-US" dirty="0"/>
              <a:t>&gt;: for initialization parameter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Descriptor: web.xml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&lt;?xml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version="1.0" encoding="UTF-8"?&gt;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web-app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"-//Sun Microsystems, Inc.//DTD Web Application 2.3//EN"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"http://java.sun.com/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/web-app_2_3.dtd"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cxcy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" y="990600"/>
            <a:ext cx="47625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508009" y="990600"/>
            <a:ext cx="1295400" cy="457200"/>
          </a:xfrm>
          <a:prstGeom prst="wedgeRoundRectCallout">
            <a:avLst>
              <a:gd name="adj1" fmla="val -85516"/>
              <a:gd name="adj2" fmla="val -1538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xml header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108" y="1364776"/>
            <a:ext cx="8322291" cy="845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032879" y="2492375"/>
            <a:ext cx="2806321" cy="251073"/>
          </a:xfrm>
          <a:prstGeom prst="wedgeRoundRectCallout">
            <a:avLst>
              <a:gd name="adj1" fmla="val -37078"/>
              <a:gd name="adj2" fmla="val -15224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Document Type Definition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285" y="2133600"/>
            <a:ext cx="6046527" cy="410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6315217" y="5875905"/>
            <a:ext cx="2241644" cy="504423"/>
          </a:xfrm>
          <a:prstGeom prst="wedgeRoundRectCallout">
            <a:avLst>
              <a:gd name="adj1" fmla="val -51419"/>
              <a:gd name="adj2" fmla="val -116903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Controls behavior of Servlet</a:t>
            </a:r>
          </a:p>
        </p:txBody>
      </p:sp>
      <p:sp>
        <p:nvSpPr>
          <p:cNvPr id="11" name="Oval 10"/>
          <p:cNvSpPr/>
          <p:nvPr/>
        </p:nvSpPr>
        <p:spPr>
          <a:xfrm>
            <a:off x="152400" y="2133600"/>
            <a:ext cx="1474527" cy="35877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6616" y="5961820"/>
            <a:ext cx="1474527" cy="35877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2252022" y="2509102"/>
            <a:ext cx="3323515" cy="234346"/>
          </a:xfrm>
          <a:prstGeom prst="wedgeRoundRectCallout">
            <a:avLst>
              <a:gd name="adj1" fmla="val -65381"/>
              <a:gd name="adj2" fmla="val -12855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Configures a web application.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219200" y="2743448"/>
            <a:ext cx="4813679" cy="32815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6368813" y="3094344"/>
            <a:ext cx="2371583" cy="503024"/>
          </a:xfrm>
          <a:prstGeom prst="wedgeRoundRectCallout">
            <a:avLst>
              <a:gd name="adj1" fmla="val -64806"/>
              <a:gd name="adj2" fmla="val -8514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Name used to access Java Servlet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202709" y="3071598"/>
            <a:ext cx="4953000" cy="32815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6315217" y="3856003"/>
            <a:ext cx="2371583" cy="503024"/>
          </a:xfrm>
          <a:prstGeom prst="wedgeRoundRectCallout">
            <a:avLst>
              <a:gd name="adj1" fmla="val -57900"/>
              <a:gd name="adj2" fmla="val -14483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Name of servlet .java class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02709" y="3394219"/>
            <a:ext cx="4830170" cy="117778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/>
          <p:cNvSpPr/>
          <p:nvPr/>
        </p:nvSpPr>
        <p:spPr>
          <a:xfrm>
            <a:off x="3200400" y="4764850"/>
            <a:ext cx="5791200" cy="264350"/>
          </a:xfrm>
          <a:prstGeom prst="wedgeRoundRectCallout">
            <a:avLst>
              <a:gd name="adj1" fmla="val -32687"/>
              <a:gd name="adj2" fmla="val -12253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Used to pass parameters to a servlet from the web.xml file</a:t>
            </a:r>
            <a:r>
              <a:rPr lang="en-US" dirty="0">
                <a:solidFill>
                  <a:srgbClr val="000000"/>
                </a:solidFill>
                <a:latin typeface="Fira Sans"/>
              </a:rPr>
              <a:t>.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76901" y="4840077"/>
            <a:ext cx="5455977" cy="117778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/>
          <p:cNvSpPr/>
          <p:nvPr/>
        </p:nvSpPr>
        <p:spPr>
          <a:xfrm>
            <a:off x="6670320" y="5115746"/>
            <a:ext cx="2427596" cy="503024"/>
          </a:xfrm>
          <a:prstGeom prst="wedgeRoundRectCallout">
            <a:avLst>
              <a:gd name="adj1" fmla="val -73546"/>
              <a:gd name="adj2" fmla="val -16186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map the servlet to a URL or URL pattern</a:t>
            </a:r>
          </a:p>
        </p:txBody>
      </p:sp>
    </p:spTree>
    <p:extLst>
      <p:ext uri="{BB962C8B-B14F-4D97-AF65-F5344CB8AC3E}">
        <p14:creationId xmlns:p14="http://schemas.microsoft.com/office/powerpoint/2010/main" val="2228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Program to call servlet from html file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Servlet?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Nowadays everything is available on Internet. </a:t>
            </a:r>
          </a:p>
          <a:p>
            <a:pPr algn="just"/>
            <a:r>
              <a:rPr lang="en-US" dirty="0"/>
              <a:t>Starting from  e-banking, e-commerce everything is available through internet. We call all these applications as </a:t>
            </a:r>
            <a:r>
              <a:rPr lang="en-US" b="1" dirty="0"/>
              <a:t>Web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 descr="Image result for computer programm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7" descr="Image result for server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814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1" y="58674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96150" y="582930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9" name="Curved Connector 8"/>
          <p:cNvCxnSpPr>
            <a:stCxn id="2053" idx="0"/>
          </p:cNvCxnSpPr>
          <p:nvPr/>
        </p:nvCxnSpPr>
        <p:spPr>
          <a:xfrm rot="16200000" flipH="1">
            <a:off x="4307682" y="1107281"/>
            <a:ext cx="152400" cy="5100639"/>
          </a:xfrm>
          <a:prstGeom prst="curvedConnector4">
            <a:avLst>
              <a:gd name="adj1" fmla="val -400746"/>
              <a:gd name="adj2" fmla="val 62110"/>
            </a:avLst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7401" y="211631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Hey Server, I want to display given name in my web page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6705600" y="2286000"/>
            <a:ext cx="1828800" cy="1143000"/>
          </a:xfrm>
          <a:prstGeom prst="wedgeRoundRectCallou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Sorry, I can’t do that Dynamic computation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4114800" y="4019550"/>
            <a:ext cx="2057402" cy="1504950"/>
          </a:xfrm>
          <a:prstGeom prst="wedgeRoundRectCallout">
            <a:avLst>
              <a:gd name="adj1" fmla="val 109846"/>
              <a:gd name="adj2" fmla="val -390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But I have an application named </a:t>
            </a:r>
            <a:r>
              <a:rPr lang="en-US" b="1" dirty="0">
                <a:solidFill>
                  <a:srgbClr val="C00000"/>
                </a:solidFill>
              </a:rPr>
              <a:t>SERVLET</a:t>
            </a:r>
            <a:r>
              <a:rPr lang="en-US" dirty="0">
                <a:solidFill>
                  <a:srgbClr val="C00000"/>
                </a:solidFill>
              </a:rPr>
              <a:t>, which can process your request</a:t>
            </a:r>
          </a:p>
        </p:txBody>
      </p:sp>
      <p:sp>
        <p:nvSpPr>
          <p:cNvPr id="22" name="AutoShape 10" descr="Image result for sorry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621" y="2286000"/>
            <a:ext cx="919162" cy="91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AutoShape 13" descr="Image result for happy faces clip ar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728691"/>
            <a:ext cx="457200" cy="45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7" y="3733800"/>
            <a:ext cx="760837" cy="91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ounded Rectangular Callout 30"/>
          <p:cNvSpPr/>
          <p:nvPr/>
        </p:nvSpPr>
        <p:spPr>
          <a:xfrm>
            <a:off x="4114800" y="3800475"/>
            <a:ext cx="2057402" cy="1504950"/>
          </a:xfrm>
          <a:prstGeom prst="wedgeRoundRectCallout">
            <a:avLst>
              <a:gd name="adj1" fmla="val 109846"/>
              <a:gd name="adj2" fmla="val -390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Hi, I am Servlet.</a:t>
            </a:r>
          </a:p>
          <a:p>
            <a:r>
              <a:rPr lang="en-US" dirty="0">
                <a:solidFill>
                  <a:srgbClr val="C00000"/>
                </a:solidFill>
              </a:rPr>
              <a:t>Let me help you to display given name in your web page.</a:t>
            </a:r>
          </a:p>
        </p:txBody>
      </p:sp>
      <p:cxnSp>
        <p:nvCxnSpPr>
          <p:cNvPr id="32" name="Curved Connector 31"/>
          <p:cNvCxnSpPr>
            <a:endCxn id="7" idx="3"/>
          </p:cNvCxnSpPr>
          <p:nvPr/>
        </p:nvCxnSpPr>
        <p:spPr>
          <a:xfrm rot="10800000" flipV="1">
            <a:off x="2286002" y="4659316"/>
            <a:ext cx="5571543" cy="1398584"/>
          </a:xfrm>
          <a:prstGeom prst="curvedConnector3">
            <a:avLst>
              <a:gd name="adj1" fmla="val 1277"/>
            </a:avLst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4296911" y="6009308"/>
            <a:ext cx="213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Dynamic Response</a:t>
            </a:r>
          </a:p>
        </p:txBody>
      </p:sp>
    </p:spTree>
    <p:extLst>
      <p:ext uri="{BB962C8B-B14F-4D97-AF65-F5344CB8AC3E}">
        <p14:creationId xmlns:p14="http://schemas.microsoft.com/office/powerpoint/2010/main" val="4885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  <p:bldP spid="20" grpId="0"/>
      <p:bldP spid="21" grpId="0" animBg="1"/>
      <p:bldP spid="21" grpId="1" animBg="1"/>
      <p:bldP spid="25" grpId="0" animBg="1"/>
      <p:bldP spid="25" grpId="1" animBg="1"/>
      <p:bldP spid="31" grpId="0" animBg="1"/>
      <p:bldP spid="20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java Servlet program to call servlet from html hyperlink.</a:t>
            </a:r>
          </a:p>
          <a:p>
            <a:pPr marL="0" indent="0">
              <a:buNone/>
            </a:pPr>
            <a:r>
              <a:rPr lang="en-US" b="1" i="1" u="sng" dirty="0"/>
              <a:t>2.html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&lt;head&gt;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&lt;body&gt;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	          	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"/ServletDemo2/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&gt;HyperLinkDemo.java       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29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Servlet Program: HyperLinkDemo.java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String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world! MY first Servlet Program..."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         response)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Program: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86962"/>
            <a:ext cx="4098565" cy="2342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0" y="3601561"/>
            <a:ext cx="8482249" cy="241823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90600" y="1524000"/>
            <a:ext cx="3276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599" y="3873689"/>
            <a:ext cx="3488965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71800" y="2370470"/>
            <a:ext cx="457200" cy="2084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doGet</a:t>
            </a:r>
            <a:r>
              <a:rPr lang="en-US" sz="4000" b="1" dirty="0"/>
              <a:t>()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18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</a:t>
            </a:r>
            <a:r>
              <a:rPr lang="en-US" dirty="0"/>
              <a:t> : 1.html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&lt;head&gt;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&lt;title&gt;</a:t>
            </a:r>
            <a:r>
              <a:rPr lang="en-US" dirty="0"/>
              <a:t> </a:t>
            </a:r>
            <a:r>
              <a:rPr lang="en-US" dirty="0" err="1"/>
              <a:t>DoGetDemo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&lt;/title&gt;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&lt;body&gt;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&lt;form </a:t>
            </a:r>
            <a:r>
              <a:rPr lang="en-US" dirty="0">
                <a:solidFill>
                  <a:srgbClr val="00B050"/>
                </a:solidFill>
              </a:rPr>
              <a:t>action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"/ServletDemo2/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DoGetDemo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            Enter Email:</a:t>
            </a:r>
            <a:r>
              <a:rPr lang="en-US" dirty="0">
                <a:solidFill>
                  <a:srgbClr val="0070C0"/>
                </a:solidFill>
              </a:rPr>
              <a:t>&lt;input </a:t>
            </a:r>
            <a:r>
              <a:rPr lang="en-US" dirty="0">
                <a:solidFill>
                  <a:srgbClr val="00B05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"text"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name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"email"</a:t>
            </a:r>
            <a:r>
              <a:rPr lang="en-US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0070C0"/>
                </a:solidFill>
              </a:rPr>
              <a:t>&lt;p&gt;&lt;input </a:t>
            </a:r>
            <a:r>
              <a:rPr lang="en-US" dirty="0">
                <a:solidFill>
                  <a:srgbClr val="00B050"/>
                </a:solidFill>
              </a:rPr>
              <a:t>type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"submit"</a:t>
            </a:r>
            <a:r>
              <a:rPr lang="en-US" dirty="0">
                <a:solidFill>
                  <a:srgbClr val="0070C0"/>
                </a:solidFill>
              </a:rPr>
              <a:t>&gt;&lt;/p&gt;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&lt;/form&gt;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&lt;/body&gt;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025" name="DefaultOcx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991734"/>
            <a:ext cx="6524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</a:t>
            </a:r>
            <a:r>
              <a:rPr lang="en-US" dirty="0"/>
              <a:t>: DoGetDemo.java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}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				response)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email=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"email"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"my email:"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+email);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  }</a:t>
            </a:r>
          </a:p>
          <a:p>
            <a:pPr>
              <a:buFont typeface="+mj-lt"/>
              <a:buAutoNum type="arabicPeriod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43200" y="4038599"/>
            <a:ext cx="3352800" cy="498475"/>
          </a:xfrm>
          <a:prstGeom prst="ellipse">
            <a:avLst/>
          </a:prstGeom>
          <a:noFill/>
          <a:ln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10200" y="4765674"/>
            <a:ext cx="3124200" cy="1025525"/>
          </a:xfrm>
          <a:prstGeom prst="wedgeRoundRectCallout">
            <a:avLst>
              <a:gd name="adj1" fmla="val -37488"/>
              <a:gd name="adj2" fmla="val -8085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Courier New" panose="02070309020205020404" pitchFamily="49" charset="0"/>
              </a:rPr>
              <a:t>String </a:t>
            </a:r>
            <a:r>
              <a:rPr lang="en-US" sz="16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getParameter</a:t>
            </a:r>
            <a:r>
              <a:rPr lang="en-US" sz="1600" dirty="0">
                <a:solidFill>
                  <a:schemeClr val="tx1"/>
                </a:solidFill>
                <a:cs typeface="Courier New" panose="02070309020205020404" pitchFamily="49" charset="0"/>
              </a:rPr>
              <a:t>(String name) 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Returns the value of a request parameter as a String</a:t>
            </a:r>
          </a:p>
        </p:txBody>
      </p:sp>
    </p:spTree>
    <p:extLst>
      <p:ext uri="{BB962C8B-B14F-4D97-AF65-F5344CB8AC3E}">
        <p14:creationId xmlns:p14="http://schemas.microsoft.com/office/powerpoint/2010/main" val="14557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6829425" cy="17811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43000" y="1752600"/>
            <a:ext cx="2209800" cy="433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5400000">
            <a:off x="1909261" y="2490208"/>
            <a:ext cx="257876" cy="5529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3878262"/>
            <a:ext cx="8648700" cy="141922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762000" y="4213224"/>
            <a:ext cx="4191000" cy="511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71800" y="4572000"/>
            <a:ext cx="1676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" y="5029200"/>
            <a:ext cx="2514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doPost</a:t>
            </a:r>
            <a:r>
              <a:rPr lang="en-US" sz="4000" b="1" dirty="0"/>
              <a:t>()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Write a Servlet program to enter two numbers and find maximum among them.</a:t>
            </a:r>
          </a:p>
        </p:txBody>
      </p:sp>
    </p:spTree>
    <p:extLst>
      <p:ext uri="{BB962C8B-B14F-4D97-AF65-F5344CB8AC3E}">
        <p14:creationId xmlns:p14="http://schemas.microsoft.com/office/powerpoint/2010/main" val="16325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program: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2133600"/>
            <a:ext cx="23622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.html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1600" y="2133600"/>
            <a:ext cx="23622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.java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[Servlet]</a:t>
            </a:r>
          </a:p>
        </p:txBody>
      </p:sp>
      <p:cxnSp>
        <p:nvCxnSpPr>
          <p:cNvPr id="12" name="Straight Arrow Connector 11"/>
          <p:cNvCxnSpPr>
            <a:stCxn id="8" idx="3"/>
            <a:endCxn id="10" idx="1"/>
          </p:cNvCxnSpPr>
          <p:nvPr/>
        </p:nvCxnSpPr>
        <p:spPr>
          <a:xfrm>
            <a:off x="3200400" y="31623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9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 using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b="1" i="1" dirty="0"/>
              <a:t>max.html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number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ServletTemp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No-1: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		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"no1"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No-2: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		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"no2"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057400" y="3363387"/>
            <a:ext cx="6400800" cy="3048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33475"/>
            <a:ext cx="693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Scripting Language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7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 using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 extends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	              response)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n1=0,n2=0;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n1=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"no1"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n2=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"no2"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(n1&gt;n2)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"n1="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+n1+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max number"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(n2&gt;n1)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"n2="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+n2+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max number"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(n1==n2)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"n1= 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+n1+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"and n2=  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+n2+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"are equal numbers"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38400" y="1911539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00200" y="3263521"/>
            <a:ext cx="5791200" cy="5334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 using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Executing max.html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4" y="1395484"/>
            <a:ext cx="6943725" cy="2286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1676400" y="3328915"/>
            <a:ext cx="381000" cy="2524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9" y="3757684"/>
            <a:ext cx="6941450" cy="175714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85800" y="4267200"/>
            <a:ext cx="2514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2895600" y="4953000"/>
            <a:ext cx="1600200" cy="457200"/>
          </a:xfrm>
          <a:prstGeom prst="wedgeRoundRectCallout">
            <a:avLst>
              <a:gd name="adj1" fmla="val -39069"/>
              <a:gd name="adj2" fmla="val -11821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doPost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917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program using </a:t>
            </a:r>
            <a:r>
              <a:rPr lang="en-US" dirty="0" err="1"/>
              <a:t>doGet</a:t>
            </a:r>
            <a:r>
              <a:rPr lang="en-US" dirty="0"/>
              <a:t>()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505200"/>
            <a:ext cx="8391525" cy="161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6943725" cy="228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1830506" y="3076431"/>
            <a:ext cx="381000" cy="2524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2000" y="3886200"/>
            <a:ext cx="3200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3771899" y="4505325"/>
            <a:ext cx="1600200" cy="457200"/>
          </a:xfrm>
          <a:prstGeom prst="wedgeRoundRectCallout">
            <a:avLst>
              <a:gd name="adj1" fmla="val -39069"/>
              <a:gd name="adj2" fmla="val -11821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doGet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8078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ServletConfig</a:t>
            </a:r>
            <a:r>
              <a:rPr lang="en-US" dirty="0"/>
              <a:t> Interface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96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to get configuration information from </a:t>
            </a:r>
            <a:r>
              <a:rPr lang="en-US" dirty="0">
                <a:solidFill>
                  <a:srgbClr val="130BB5"/>
                </a:solidFill>
              </a:rPr>
              <a:t>web.xml</a:t>
            </a:r>
            <a:r>
              <a:rPr lang="en-US" dirty="0"/>
              <a:t> file. </a:t>
            </a:r>
          </a:p>
          <a:p>
            <a:r>
              <a:rPr lang="en-US" dirty="0"/>
              <a:t>If the configuration information is modified from the web.xml file, we don't need to change the servlet. </a:t>
            </a:r>
          </a:p>
          <a:p>
            <a:pPr marL="0" indent="0">
              <a:buNone/>
            </a:pPr>
            <a:r>
              <a:rPr lang="en-US" i="1" dirty="0"/>
              <a:t>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Example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config.getInitParameter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("name")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0999" y="2895600"/>
          <a:ext cx="82296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String </a:t>
                      </a:r>
                      <a:r>
                        <a:rPr lang="en-US" b="0" dirty="0" err="1"/>
                        <a:t>getInitParameter</a:t>
                      </a:r>
                      <a:r>
                        <a:rPr lang="en-US" b="0" dirty="0"/>
                        <a:t>(String 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parameter value for the specified parameter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5791200" y="4343400"/>
            <a:ext cx="1219200" cy="510778"/>
          </a:xfrm>
          <a:prstGeom prst="ellipse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648199" y="5189934"/>
            <a:ext cx="3962400" cy="807244"/>
          </a:xfrm>
          <a:prstGeom prst="wedgeRoundRectCallout">
            <a:avLst>
              <a:gd name="adj1" fmla="val 5441"/>
              <a:gd name="adj2" fmla="val -9376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web.xml  </a:t>
            </a:r>
          </a:p>
          <a:p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init-param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-name&gt;</a:t>
            </a:r>
            <a:r>
              <a:rPr lang="en-US" b="1" dirty="0">
                <a:solidFill>
                  <a:schemeClr val="tx1"/>
                </a:solidFill>
              </a:rPr>
              <a:t>name</a:t>
            </a:r>
            <a:r>
              <a:rPr lang="en-US" dirty="0">
                <a:solidFill>
                  <a:schemeClr val="tx1"/>
                </a:solidFill>
              </a:rPr>
              <a:t>&lt;/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-name&gt;</a:t>
            </a:r>
          </a:p>
        </p:txBody>
      </p:sp>
    </p:spTree>
    <p:extLst>
      <p:ext uri="{BB962C8B-B14F-4D97-AF65-F5344CB8AC3E}">
        <p14:creationId xmlns:p14="http://schemas.microsoft.com/office/powerpoint/2010/main" val="149991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Config</a:t>
            </a:r>
            <a:r>
              <a:rPr lang="en-US" dirty="0"/>
              <a:t>: web.xml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cxcy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24000" y="2438400"/>
            <a:ext cx="6172200" cy="1524000"/>
          </a:xfrm>
          <a:prstGeom prst="roundRect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67200" y="3200400"/>
            <a:ext cx="762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3581400"/>
            <a:ext cx="762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Config</a:t>
            </a:r>
            <a:r>
              <a:rPr lang="en-US" dirty="0"/>
              <a:t>: MyServlet.java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String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					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config.getInitParameter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 , 	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  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62200" y="3276600"/>
            <a:ext cx="5181600" cy="3810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Config</a:t>
            </a:r>
            <a:r>
              <a:rPr lang="en-US" dirty="0"/>
              <a:t>: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49" y="1066800"/>
            <a:ext cx="6105301" cy="35001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743200" y="1676400"/>
            <a:ext cx="4648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47800" y="2743200"/>
            <a:ext cx="1981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343400" y="3429000"/>
            <a:ext cx="1905000" cy="457200"/>
          </a:xfrm>
          <a:prstGeom prst="wedgeRoundRectCallout">
            <a:avLst>
              <a:gd name="adj1" fmla="val -95681"/>
              <a:gd name="adj2" fmla="val -5418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-value&gt;</a:t>
            </a:r>
          </a:p>
        </p:txBody>
      </p:sp>
    </p:spTree>
    <p:extLst>
      <p:ext uri="{BB962C8B-B14F-4D97-AF65-F5344CB8AC3E}">
        <p14:creationId xmlns:p14="http://schemas.microsoft.com/office/powerpoint/2010/main" val="277484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r>
              <a:rPr lang="en-US" dirty="0"/>
              <a:t> Interface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5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ServletContext</a:t>
            </a:r>
            <a:r>
              <a:rPr lang="en-US" b="1" dirty="0"/>
              <a:t>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ServletContext</a:t>
            </a:r>
            <a:r>
              <a:rPr lang="en-US" dirty="0"/>
              <a:t> is created by the web container at time of deploying the project. </a:t>
            </a:r>
          </a:p>
          <a:p>
            <a:pPr algn="just"/>
            <a:r>
              <a:rPr lang="en-US" dirty="0"/>
              <a:t>It can be used to get configuration information from web.xml file.</a:t>
            </a:r>
          </a:p>
          <a:p>
            <a:pPr algn="just"/>
            <a:r>
              <a:rPr lang="en-US" dirty="0"/>
              <a:t>There is only one </a:t>
            </a:r>
            <a:r>
              <a:rPr lang="en-US" dirty="0" err="1"/>
              <a:t>ServletContext</a:t>
            </a:r>
            <a:r>
              <a:rPr lang="en-US" dirty="0"/>
              <a:t> object per web application. </a:t>
            </a:r>
          </a:p>
          <a:p>
            <a:pPr algn="just"/>
            <a:r>
              <a:rPr lang="en-US" dirty="0"/>
              <a:t>If any information is shared to many servlet, it is better to provide it from the web.xml file using the </a:t>
            </a:r>
            <a:r>
              <a:rPr lang="en-US" b="1" dirty="0"/>
              <a:t>&lt;context-</a:t>
            </a:r>
            <a:r>
              <a:rPr lang="en-US" b="1" dirty="0" err="1"/>
              <a:t>param</a:t>
            </a:r>
            <a:r>
              <a:rPr lang="en-US" b="1" dirty="0"/>
              <a:t>&gt;</a:t>
            </a:r>
            <a:r>
              <a:rPr lang="en-US" dirty="0"/>
              <a:t> element.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2438400"/>
            <a:ext cx="7620000" cy="457200"/>
          </a:xfrm>
          <a:prstGeom prst="round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3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 Language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404666"/>
              </p:ext>
            </p:extLst>
          </p:nvPr>
        </p:nvGraphicFramePr>
        <p:xfrm>
          <a:off x="786684" y="2614684"/>
          <a:ext cx="8166816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8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PHP </a:t>
                      </a:r>
                    </a:p>
                    <a:p>
                      <a:r>
                        <a:rPr lang="en-US" dirty="0"/>
                        <a:t>ASP.NET </a:t>
                      </a:r>
                    </a:p>
                    <a:p>
                      <a:r>
                        <a:rPr lang="en-US" dirty="0"/>
                        <a:t>(C# OR Visual Basic)</a:t>
                      </a:r>
                    </a:p>
                    <a:p>
                      <a:r>
                        <a:rPr lang="en-US" dirty="0"/>
                        <a:t>C++ </a:t>
                      </a:r>
                    </a:p>
                    <a:p>
                      <a:r>
                        <a:rPr lang="en-US" dirty="0"/>
                        <a:t>Java and JSP </a:t>
                      </a:r>
                    </a:p>
                    <a:p>
                      <a:r>
                        <a:rPr lang="en-US" dirty="0"/>
                        <a:t>Python</a:t>
                      </a:r>
                    </a:p>
                    <a:p>
                      <a:r>
                        <a:rPr lang="en-US" dirty="0"/>
                        <a:t>Ruby on Rails etc.</a:t>
                      </a:r>
                    </a:p>
                  </a:txBody>
                  <a:tcPr marL="111816" marR="11181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JavaScript </a:t>
                      </a:r>
                    </a:p>
                    <a:p>
                      <a:r>
                        <a:rPr lang="en-US" dirty="0"/>
                        <a:t>VBScript </a:t>
                      </a:r>
                    </a:p>
                    <a:p>
                      <a:r>
                        <a:rPr lang="en-US" dirty="0"/>
                        <a:t>HTML (Structure) </a:t>
                      </a:r>
                    </a:p>
                    <a:p>
                      <a:r>
                        <a:rPr lang="en-US" dirty="0"/>
                        <a:t>CSS (Designing) </a:t>
                      </a:r>
                    </a:p>
                    <a:p>
                      <a:r>
                        <a:rPr lang="en-US" dirty="0"/>
                        <a:t>AJAX </a:t>
                      </a:r>
                    </a:p>
                    <a:p>
                      <a:r>
                        <a:rPr lang="en-US" dirty="0" err="1"/>
                        <a:t>jQuery</a:t>
                      </a:r>
                      <a:r>
                        <a:rPr lang="en-US" dirty="0"/>
                        <a:t> etc.</a:t>
                      </a:r>
                    </a:p>
                    <a:p>
                      <a:endParaRPr lang="en-US" dirty="0"/>
                    </a:p>
                  </a:txBody>
                  <a:tcPr marL="111816" marR="11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0" y="1395484"/>
            <a:ext cx="2438400" cy="738116"/>
          </a:xfrm>
          <a:prstGeom prst="roundRect">
            <a:avLst/>
          </a:prstGeom>
          <a:solidFill>
            <a:schemeClr val="accent4">
              <a:lumMod val="75000"/>
              <a:alpha val="44000"/>
            </a:schemeClr>
          </a:solidFill>
          <a:ln>
            <a:solidFill>
              <a:schemeClr val="accent4">
                <a:lumMod val="75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Server-Side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Scripting Language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57800" y="1395484"/>
            <a:ext cx="2438400" cy="738116"/>
          </a:xfrm>
          <a:prstGeom prst="roundRect">
            <a:avLst/>
          </a:prstGeom>
          <a:solidFill>
            <a:srgbClr val="00B050">
              <a:alpha val="44000"/>
            </a:srgbClr>
          </a:solidFill>
          <a:ln>
            <a:solidFill>
              <a:schemeClr val="accent4">
                <a:lumMod val="75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Client-Side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Scripting Language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14400" y="4953000"/>
            <a:ext cx="3048000" cy="1066800"/>
          </a:xfrm>
          <a:prstGeom prst="wedgeRectCallout">
            <a:avLst>
              <a:gd name="adj1" fmla="val -2037"/>
              <a:gd name="adj2" fmla="val -265005"/>
            </a:avLst>
          </a:prstGeom>
          <a:solidFill>
            <a:srgbClr val="7030A0">
              <a:alpha val="16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Server-side scripting is often used to provide a customized interface for the user.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263487" y="4972334"/>
            <a:ext cx="3048000" cy="1066800"/>
          </a:xfrm>
          <a:prstGeom prst="wedgeRectCallout">
            <a:avLst>
              <a:gd name="adj1" fmla="val 3784"/>
              <a:gd name="adj2" fmla="val -268843"/>
            </a:avLst>
          </a:prstGeom>
          <a:solidFill>
            <a:srgbClr val="00B050">
              <a:alpha val="19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Client-side scripting is an important part of the Dynamic HTML. Usually run on client’s browser.</a:t>
            </a:r>
          </a:p>
        </p:txBody>
      </p:sp>
    </p:spTree>
    <p:extLst>
      <p:ext uri="{BB962C8B-B14F-4D97-AF65-F5344CB8AC3E}">
        <p14:creationId xmlns:p14="http://schemas.microsoft.com/office/powerpoint/2010/main" val="28066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Parameter Initialized inside web.xml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...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&lt;context-param&gt;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&lt;param-name&gt;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parametername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&lt;/param-name&gt; 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&lt;param-value&gt;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parametervalue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&lt;/param-value&gt; 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&lt;/context-param&gt; 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...   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&lt;/servlet&gt;</a:t>
            </a:r>
          </a:p>
          <a:p>
            <a:pPr marL="0" indent="0">
              <a:buNone/>
            </a:pP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 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1905000"/>
            <a:ext cx="7467600" cy="1981200"/>
          </a:xfrm>
          <a:prstGeom prst="round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4876800" y="4419600"/>
            <a:ext cx="3505200" cy="1143000"/>
          </a:xfrm>
          <a:prstGeom prst="wedgeEllipseCallout">
            <a:avLst>
              <a:gd name="adj1" fmla="val -24245"/>
              <a:gd name="adj2" fmla="val -975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used to define initialization parameter in the application scope.</a:t>
            </a:r>
          </a:p>
        </p:txBody>
      </p:sp>
    </p:spTree>
    <p:extLst>
      <p:ext uri="{BB962C8B-B14F-4D97-AF65-F5344CB8AC3E}">
        <p14:creationId xmlns:p14="http://schemas.microsoft.com/office/powerpoint/2010/main" val="4211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&lt;?xml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version="1.0" encoding="UTF-8"?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&lt;/servlet-mapping&gt;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&lt;context-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DIET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&lt;/context-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4267200"/>
            <a:ext cx="5257800" cy="12954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9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ServletContextDemo.java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java.io.*;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req,HttpServletResponse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      res)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res.setContentType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res.getWriter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//creating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object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getServletContext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//Getting the value of the initialization parameter and printing it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college=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context.getInitParameter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"College name is="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+college);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66800"/>
            <a:ext cx="856826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</a:t>
            </a:r>
            <a:r>
              <a:rPr lang="en-US" dirty="0" err="1"/>
              <a:t>Config</a:t>
            </a:r>
            <a:r>
              <a:rPr lang="en-US" dirty="0"/>
              <a:t> vs Servlet Context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755726"/>
              </p:ext>
            </p:extLst>
          </p:nvPr>
        </p:nvGraphicFramePr>
        <p:xfrm>
          <a:off x="190500" y="990600"/>
          <a:ext cx="8763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Servlet </a:t>
                      </a:r>
                      <a:r>
                        <a:rPr lang="en-US" b="1" dirty="0" err="1"/>
                        <a:t>Config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Servlet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000104"/>
              </p:ext>
            </p:extLst>
          </p:nvPr>
        </p:nvGraphicFramePr>
        <p:xfrm>
          <a:off x="190500" y="136144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ServletConfig</a:t>
                      </a:r>
                      <a:r>
                        <a:rPr lang="en-US" dirty="0"/>
                        <a:t> object is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n-US" dirty="0"/>
                        <a:t> per servlet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ServletContext</a:t>
                      </a:r>
                      <a:r>
                        <a:rPr lang="en-US" dirty="0"/>
                        <a:t> object is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r>
                        <a:rPr lang="en-US" dirty="0"/>
                        <a:t> to entire web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929542"/>
              </p:ext>
            </p:extLst>
          </p:nvPr>
        </p:nvGraphicFramePr>
        <p:xfrm>
          <a:off x="190500" y="4473893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 web.xml – &lt;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init-param</a:t>
                      </a:r>
                      <a:r>
                        <a:rPr lang="en-US" dirty="0"/>
                        <a:t>&gt; tag will be appear under &lt;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servlet-class</a:t>
                      </a:r>
                      <a:r>
                        <a:rPr lang="en-US" dirty="0"/>
                        <a:t>&gt;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 web.xml – &lt;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context-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dirty="0"/>
                        <a:t>&gt; tag will be appear under &lt;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web-app</a:t>
                      </a:r>
                      <a:r>
                        <a:rPr lang="en-US" dirty="0"/>
                        <a:t>&gt; 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956120"/>
              </p:ext>
            </p:extLst>
          </p:nvPr>
        </p:nvGraphicFramePr>
        <p:xfrm>
          <a:off x="190500" y="200152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Object of </a:t>
                      </a:r>
                      <a:r>
                        <a:rPr lang="en-US" dirty="0" err="1"/>
                        <a:t>ServletConfig</a:t>
                      </a:r>
                      <a:r>
                        <a:rPr lang="en-US" dirty="0"/>
                        <a:t> will be created during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initialization</a:t>
                      </a:r>
                      <a:r>
                        <a:rPr lang="en-US" dirty="0"/>
                        <a:t> process of the servlet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Object of </a:t>
                      </a:r>
                      <a:r>
                        <a:rPr lang="en-US" dirty="0" err="1"/>
                        <a:t>ServletContext</a:t>
                      </a:r>
                      <a:r>
                        <a:rPr lang="en-US" dirty="0"/>
                        <a:t> will be created at the time of web application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054312"/>
              </p:ext>
            </p:extLst>
          </p:nvPr>
        </p:nvGraphicFramePr>
        <p:xfrm>
          <a:off x="190500" y="2645093"/>
          <a:ext cx="8763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r>
                        <a:rPr lang="en-US" b="1" dirty="0"/>
                        <a:t>: </a:t>
                      </a:r>
                      <a:r>
                        <a:rPr lang="en-US" dirty="0"/>
                        <a:t>As long as a servlet is executing, </a:t>
                      </a:r>
                      <a:r>
                        <a:rPr lang="en-US" dirty="0" err="1"/>
                        <a:t>ServletConfig</a:t>
                      </a:r>
                      <a:r>
                        <a:rPr lang="en-US" dirty="0"/>
                        <a:t> object will be available, it will be destroyed once the servlet execution is completed.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i="1" dirty="0"/>
                        <a:t>Scope</a:t>
                      </a:r>
                      <a:r>
                        <a:rPr lang="en-US" b="1" dirty="0"/>
                        <a:t>: </a:t>
                      </a:r>
                      <a:r>
                        <a:rPr lang="en-US" dirty="0"/>
                        <a:t>As long as web application is executing, </a:t>
                      </a:r>
                      <a:r>
                        <a:rPr lang="en-US" dirty="0" err="1"/>
                        <a:t>ServletContext</a:t>
                      </a:r>
                      <a:r>
                        <a:rPr lang="en-US" dirty="0"/>
                        <a:t> object will be available, and it will be destroyed once the application is removed from the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605593"/>
              </p:ext>
            </p:extLst>
          </p:nvPr>
        </p:nvGraphicFramePr>
        <p:xfrm>
          <a:off x="190500" y="3833813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We should give request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explicitly</a:t>
                      </a:r>
                      <a:r>
                        <a:rPr lang="en-US" dirty="0"/>
                        <a:t>, in order to create </a:t>
                      </a:r>
                      <a:r>
                        <a:rPr lang="en-US" dirty="0" err="1"/>
                        <a:t>ServletConfig</a:t>
                      </a:r>
                      <a:r>
                        <a:rPr lang="en-US" dirty="0"/>
                        <a:t> object for the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ServletContext</a:t>
                      </a:r>
                      <a:r>
                        <a:rPr lang="en-US" dirty="0"/>
                        <a:t> object will be available even before giving the first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2514600" y="2971800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10400" y="2971800"/>
            <a:ext cx="15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Servlet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Write a java program to accept one String from </a:t>
            </a:r>
            <a:r>
              <a:rPr lang="en-US" dirty="0" err="1"/>
              <a:t>ServletConfig</a:t>
            </a:r>
            <a:r>
              <a:rPr lang="en-US" dirty="0"/>
              <a:t> object and another from </a:t>
            </a:r>
            <a:r>
              <a:rPr lang="en-US" dirty="0" err="1"/>
              <a:t>ServletContext</a:t>
            </a:r>
            <a:r>
              <a:rPr lang="en-US" dirty="0"/>
              <a:t> object and </a:t>
            </a:r>
            <a:r>
              <a:rPr lang="en-US" dirty="0" err="1"/>
              <a:t>Concat</a:t>
            </a:r>
            <a:r>
              <a:rPr lang="en-US" dirty="0"/>
              <a:t> both the String. Display the String and String Length.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70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712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426358"/>
              </p:ext>
            </p:extLst>
          </p:nvPr>
        </p:nvGraphicFramePr>
        <p:xfrm>
          <a:off x="190500" y="99060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getContextPath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portion of the request URI that indicates the context of the request.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566979"/>
              </p:ext>
            </p:extLst>
          </p:nvPr>
        </p:nvGraphicFramePr>
        <p:xfrm>
          <a:off x="190500" y="163068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Enumeration</a:t>
                      </a:r>
                    </a:p>
                    <a:p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getHeaderNames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an enumeration of all the header names this request contains.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421722"/>
              </p:ext>
            </p:extLst>
          </p:nvPr>
        </p:nvGraphicFramePr>
        <p:xfrm>
          <a:off x="191637" y="227076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7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getHeader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 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value of the specified request header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518688"/>
              </p:ext>
            </p:extLst>
          </p:nvPr>
        </p:nvGraphicFramePr>
        <p:xfrm>
          <a:off x="190500" y="291084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getQueryString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query string that is contained in the request URL after the path.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748900"/>
              </p:ext>
            </p:extLst>
          </p:nvPr>
        </p:nvGraphicFramePr>
        <p:xfrm>
          <a:off x="190500" y="355092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getServletPath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part of this request's URL that calls the servlet. This path starts with a "/" character and includes either the servlet name or a path to the servlet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222709"/>
              </p:ext>
            </p:extLst>
          </p:nvPr>
        </p:nvGraphicFramePr>
        <p:xfrm>
          <a:off x="192775" y="446532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getMethod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name of the HTTP method with which this request was made, for example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7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0500" y="99060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getContextPath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portion of the request URI that indicates the context of the request.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i="1" dirty="0"/>
              <a:t>Example</a:t>
            </a:r>
          </a:p>
          <a:p>
            <a:endParaRPr lang="en-US" sz="2000" b="1" i="1" dirty="0"/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request.getContextPath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request.getContextPath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i="1" dirty="0"/>
              <a:t>Output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request.getContextPath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ServletTemp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i="1" dirty="0"/>
              <a:t>Example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Enumeration h=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request.getHeaderNames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h.hasMoreElements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String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(String)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h.nextElement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"\t"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String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paramValue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"&lt;/p&gt;\n"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009996"/>
              </p:ext>
            </p:extLst>
          </p:nvPr>
        </p:nvGraphicFramePr>
        <p:xfrm>
          <a:off x="215521" y="112841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Enumeration</a:t>
                      </a:r>
                    </a:p>
                    <a:p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getHeaderNames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an enumeration of all the header names this request contains.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 (Common Gateway Interface)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CGI was the 1</a:t>
            </a:r>
            <a:r>
              <a:rPr lang="en-US" baseline="30000" dirty="0"/>
              <a:t>st</a:t>
            </a:r>
            <a:r>
              <a:rPr lang="en-US" dirty="0"/>
              <a:t> server-side scripting technique for creating dynamic content.</a:t>
            </a:r>
          </a:p>
          <a:p>
            <a:pPr algn="just"/>
            <a:r>
              <a:rPr lang="en-US" dirty="0"/>
              <a:t>CGI is used to execute a program that resides in the server to process data or access databases to produce the relevant dynamic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	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localhost:8080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user-agent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Mozilla/5.0 (Windows NT 6.2; WOW64; 			  rv:50.0) Gecko/20100101 Firefox/50.0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 	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html,application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xhtml+xml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		      application/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xml;q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=0.9,*/*;q=0.8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accept-language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en-US,en;q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keep-alive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upgrade-insecure-requests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6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Example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"     				 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("host")+"&lt;/p&gt;");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"     			   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")+"&lt;/p&gt;");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i="1" dirty="0"/>
              <a:t>Output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():host=localhost:8080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=http://localhost:8080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   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ServletTemp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/servletmeth.html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986553"/>
              </p:ext>
            </p:extLst>
          </p:nvPr>
        </p:nvGraphicFramePr>
        <p:xfrm>
          <a:off x="190500" y="112776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7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getHeader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 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value of the specified request header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22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Example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request.getQueryString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():"  					    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request.getQueryString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()+"&lt;/p&gt;");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i="1" dirty="0"/>
              <a:t>Output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request.getQueryString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no1=1&amp;no2=2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938262"/>
              </p:ext>
            </p:extLst>
          </p:nvPr>
        </p:nvGraphicFramePr>
        <p:xfrm>
          <a:off x="190500" y="106680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getQueryString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query string that is contained in the request URL after the path.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5" y="4491138"/>
            <a:ext cx="2908110" cy="18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5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Example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request.getServletPath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	    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i="1" dirty="0"/>
              <a:t>Output</a:t>
            </a:r>
          </a:p>
          <a:p>
            <a:endParaRPr lang="en-US" sz="2000" b="1" i="1" dirty="0"/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ServletMeth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391312"/>
              </p:ext>
            </p:extLst>
          </p:nvPr>
        </p:nvGraphicFramePr>
        <p:xfrm>
          <a:off x="190500" y="1066800"/>
          <a:ext cx="8763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getServletPath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part of this request's URL that calls the servlet. This path starts with a "/" character and includes either the servlet name or a path to the servlet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2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" y="1981200"/>
            <a:ext cx="876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Example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				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request.getMethod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():"       					+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request.getMethod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()+"&lt;/p&gt;");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i="1" dirty="0"/>
              <a:t>Output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request.getMethod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GET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661578"/>
              </p:ext>
            </p:extLst>
          </p:nvPr>
        </p:nvGraphicFramePr>
        <p:xfrm>
          <a:off x="192775" y="1112520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getMethod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name of the HTTP method with which this request was made, for example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Servlet Collaboration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javax.servlet.RequestDispatcher</a:t>
            </a:r>
            <a:r>
              <a:rPr lang="en-US" dirty="0"/>
              <a:t> Interface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dirty="0" err="1"/>
              <a:t>RequestDispatcher</a:t>
            </a:r>
            <a:r>
              <a:rPr lang="en-US" dirty="0"/>
              <a:t> interface provides the facility of dispatching the request to another resource.</a:t>
            </a:r>
          </a:p>
          <a:p>
            <a:pPr algn="just"/>
            <a:r>
              <a:rPr lang="en-US" dirty="0"/>
              <a:t>Resource can be HTML, Servlet or JSP. </a:t>
            </a:r>
          </a:p>
          <a:p>
            <a:pPr algn="just"/>
            <a:r>
              <a:rPr lang="en-US" dirty="0"/>
              <a:t>This interface can also be used to include the content of another resource. </a:t>
            </a:r>
          </a:p>
          <a:p>
            <a:pPr algn="just"/>
            <a:r>
              <a:rPr lang="en-US" dirty="0"/>
              <a:t>It is one of the way of servlet collaboration.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 :Method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449477"/>
              </p:ext>
            </p:extLst>
          </p:nvPr>
        </p:nvGraphicFramePr>
        <p:xfrm>
          <a:off x="190500" y="990600"/>
          <a:ext cx="8763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void </a:t>
                      </a:r>
                      <a:r>
                        <a:rPr lang="en-US" sz="2000" b="1" dirty="0"/>
                        <a:t>forward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ServletRequest</a:t>
                      </a:r>
                      <a:r>
                        <a:rPr lang="en-US" sz="2000" dirty="0"/>
                        <a:t> request,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            	      </a:t>
                      </a:r>
                      <a:r>
                        <a:rPr lang="en-US" sz="2000" dirty="0" err="1"/>
                        <a:t>ServletResponse</a:t>
                      </a:r>
                      <a:r>
                        <a:rPr lang="en-US" sz="2000" dirty="0"/>
                        <a:t> response)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throws </a:t>
                      </a:r>
                      <a:r>
                        <a:rPr lang="en-US" sz="2000" dirty="0" err="1"/>
                        <a:t>ServletException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IOException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Forwards a request from a servlet to another resource (servlet, JSP file, or HTML file) on the server.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97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817799"/>
              </p:ext>
            </p:extLst>
          </p:nvPr>
        </p:nvGraphicFramePr>
        <p:xfrm>
          <a:off x="190500" y="2453640"/>
          <a:ext cx="8763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ServletRequest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ServletResponse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ServletException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IOException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Includes the content of a resource (Servlet, JSP page, or HTML file) in the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8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forward()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24200"/>
            <a:ext cx="1352550" cy="13525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8000" y="1752600"/>
            <a:ext cx="15240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29400" y="1752600"/>
            <a:ext cx="16002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2342" y="3246437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1842" y="4876800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cxnSp>
        <p:nvCxnSpPr>
          <p:cNvPr id="12" name="Straight Arrow Connector 11"/>
          <p:cNvCxnSpPr>
            <a:stCxn id="6" idx="0"/>
            <a:endCxn id="7" idx="1"/>
          </p:cNvCxnSpPr>
          <p:nvPr/>
        </p:nvCxnSpPr>
        <p:spPr>
          <a:xfrm flipV="1">
            <a:off x="1209675" y="2133600"/>
            <a:ext cx="1838325" cy="990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4572000" y="2133600"/>
            <a:ext cx="2057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>
            <a:off x="3810000" y="2514600"/>
            <a:ext cx="0" cy="731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10" idx="0"/>
          </p:cNvCxnSpPr>
          <p:nvPr/>
        </p:nvCxnSpPr>
        <p:spPr>
          <a:xfrm>
            <a:off x="7429500" y="2514600"/>
            <a:ext cx="0" cy="2362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1"/>
          </p:cNvCxnSpPr>
          <p:nvPr/>
        </p:nvCxnSpPr>
        <p:spPr>
          <a:xfrm flipH="1" flipV="1">
            <a:off x="1885950" y="4343400"/>
            <a:ext cx="4945892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781" y="427517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Client</a:t>
            </a:r>
          </a:p>
        </p:txBody>
      </p:sp>
      <p:sp>
        <p:nvSpPr>
          <p:cNvPr id="30" name="TextBox 29"/>
          <p:cNvSpPr txBox="1"/>
          <p:nvPr/>
        </p:nvSpPr>
        <p:spPr>
          <a:xfrm rot="19801857">
            <a:off x="1238375" y="2278796"/>
            <a:ext cx="15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Request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24400" y="1487269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 forward(</a:t>
            </a:r>
            <a:r>
              <a:rPr lang="en-US" dirty="0" err="1"/>
              <a:t>req</a:t>
            </a:r>
            <a:r>
              <a:rPr lang="en-US" dirty="0"/>
              <a:t>, res)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29500" y="3089572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</a:t>
            </a:r>
          </a:p>
          <a:p>
            <a:r>
              <a:rPr lang="en-US" dirty="0"/>
              <a:t>Response is generated</a:t>
            </a:r>
          </a:p>
        </p:txBody>
      </p:sp>
      <p:sp>
        <p:nvSpPr>
          <p:cNvPr id="33" name="TextBox 32"/>
          <p:cNvSpPr txBox="1"/>
          <p:nvPr/>
        </p:nvSpPr>
        <p:spPr>
          <a:xfrm rot="540193">
            <a:off x="2670313" y="4887555"/>
            <a:ext cx="406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Response is sent back to browser</a:t>
            </a:r>
          </a:p>
        </p:txBody>
      </p:sp>
    </p:spTree>
    <p:extLst>
      <p:ext uri="{BB962C8B-B14F-4D97-AF65-F5344CB8AC3E}">
        <p14:creationId xmlns:p14="http://schemas.microsoft.com/office/powerpoint/2010/main" val="38864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7" grpId="0"/>
      <p:bldP spid="30" grpId="0"/>
      <p:bldP spid="31" grpId="0"/>
      <p:bldP spid="32" grpId="0"/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include()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24200"/>
            <a:ext cx="1352550" cy="13525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8000" y="1752600"/>
            <a:ext cx="15240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29400" y="1752600"/>
            <a:ext cx="16002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2342" y="4876800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1841" y="3246437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cxnSp>
        <p:nvCxnSpPr>
          <p:cNvPr id="12" name="Straight Arrow Connector 11"/>
          <p:cNvCxnSpPr>
            <a:stCxn id="6" idx="0"/>
            <a:endCxn id="7" idx="1"/>
          </p:cNvCxnSpPr>
          <p:nvPr/>
        </p:nvCxnSpPr>
        <p:spPr>
          <a:xfrm flipV="1">
            <a:off x="1209675" y="2133600"/>
            <a:ext cx="1838325" cy="990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72000" y="1882254"/>
            <a:ext cx="2057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>
            <a:off x="3810000" y="2514600"/>
            <a:ext cx="0" cy="2362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10" idx="0"/>
          </p:cNvCxnSpPr>
          <p:nvPr/>
        </p:nvCxnSpPr>
        <p:spPr>
          <a:xfrm flipH="1">
            <a:off x="7429499" y="2514600"/>
            <a:ext cx="1" cy="731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781" y="427517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Client</a:t>
            </a:r>
          </a:p>
        </p:txBody>
      </p:sp>
      <p:sp>
        <p:nvSpPr>
          <p:cNvPr id="30" name="TextBox 29"/>
          <p:cNvSpPr txBox="1"/>
          <p:nvPr/>
        </p:nvSpPr>
        <p:spPr>
          <a:xfrm rot="20003160">
            <a:off x="1238375" y="2278796"/>
            <a:ext cx="15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Request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7658" y="1383268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 include(</a:t>
            </a:r>
            <a:r>
              <a:rPr lang="en-US" dirty="0" err="1"/>
              <a:t>req</a:t>
            </a:r>
            <a:r>
              <a:rPr lang="en-US" dirty="0"/>
              <a:t>, res)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572000" y="2362200"/>
            <a:ext cx="205739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1999" y="2463462"/>
            <a:ext cx="225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 </a:t>
            </a:r>
          </a:p>
          <a:p>
            <a:r>
              <a:rPr lang="en-US" dirty="0"/>
              <a:t>Response of </a:t>
            </a:r>
            <a:r>
              <a:rPr lang="en-US" b="1" dirty="0"/>
              <a:t>Servlet 2 </a:t>
            </a:r>
            <a:r>
              <a:rPr lang="en-US" dirty="0"/>
              <a:t>is included in the Response of </a:t>
            </a:r>
            <a:r>
              <a:rPr lang="en-US" b="1" dirty="0"/>
              <a:t>Servlet 1</a:t>
            </a:r>
          </a:p>
        </p:txBody>
      </p:sp>
      <p:cxnSp>
        <p:nvCxnSpPr>
          <p:cNvPr id="26" name="Straight Arrow Connector 25"/>
          <p:cNvCxnSpPr>
            <a:endCxn id="27" idx="2"/>
          </p:cNvCxnSpPr>
          <p:nvPr/>
        </p:nvCxnSpPr>
        <p:spPr>
          <a:xfrm flipH="1" flipV="1">
            <a:off x="1220481" y="4644509"/>
            <a:ext cx="1991862" cy="5769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987945">
            <a:off x="969562" y="5020335"/>
            <a:ext cx="2221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Response is sent back to the client </a:t>
            </a:r>
            <a:r>
              <a:rPr lang="en-US" dirty="0" err="1"/>
              <a:t>fron</a:t>
            </a:r>
            <a:r>
              <a:rPr lang="en-US" dirty="0"/>
              <a:t> </a:t>
            </a:r>
            <a:r>
              <a:rPr lang="en-US" b="1" dirty="0"/>
              <a:t>Servlet 1</a:t>
            </a:r>
          </a:p>
        </p:txBody>
      </p:sp>
    </p:spTree>
    <p:extLst>
      <p:ext uri="{BB962C8B-B14F-4D97-AF65-F5344CB8AC3E}">
        <p14:creationId xmlns:p14="http://schemas.microsoft.com/office/powerpoint/2010/main" val="22562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7" grpId="0"/>
      <p:bldP spid="30" grpId="0"/>
      <p:bldP spid="31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25276</TotalTime>
  <Words>6715</Words>
  <Application>Microsoft Office PowerPoint</Application>
  <PresentationFormat>On-screen Show (4:3)</PresentationFormat>
  <Paragraphs>1100</Paragraphs>
  <Slides>111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Courier New</vt:lpstr>
      <vt:lpstr>Fira Sans</vt:lpstr>
      <vt:lpstr>Wingdings</vt:lpstr>
      <vt:lpstr>Office Theme</vt:lpstr>
      <vt:lpstr>PowerPoint Presentation</vt:lpstr>
      <vt:lpstr>PowerPoint Presentation</vt:lpstr>
      <vt:lpstr>What is Servlet?</vt:lpstr>
      <vt:lpstr>Servlet: Basic Terms</vt:lpstr>
      <vt:lpstr>Introduction</vt:lpstr>
      <vt:lpstr>Why we need Servlet?</vt:lpstr>
      <vt:lpstr>Scripting Language</vt:lpstr>
      <vt:lpstr>Scripting Language</vt:lpstr>
      <vt:lpstr>CGI (Common Gateway Interface)</vt:lpstr>
      <vt:lpstr>CGI (Common Gateway Interface)</vt:lpstr>
      <vt:lpstr>Comparing Servlet with CGI</vt:lpstr>
      <vt:lpstr>Summary: CGI vs Servlet</vt:lpstr>
      <vt:lpstr>Servlet Life Cycle</vt:lpstr>
      <vt:lpstr>Servlet Life Cycle</vt:lpstr>
      <vt:lpstr>Servlet Life Cycle: init()</vt:lpstr>
      <vt:lpstr>Servlet Life Cycle: init()</vt:lpstr>
      <vt:lpstr>Servlet Packages</vt:lpstr>
      <vt:lpstr>Servlet Life Cycle: Service()</vt:lpstr>
      <vt:lpstr>Servlet Life Cycle: Service()</vt:lpstr>
      <vt:lpstr>Servlet Life Cycle: Service()</vt:lpstr>
      <vt:lpstr>Servlet Life Cycle: Destroy()</vt:lpstr>
      <vt:lpstr>Servlet Life Cycle: Destroy()</vt:lpstr>
      <vt:lpstr>PowerPoint Presentation</vt:lpstr>
      <vt:lpstr>Servlet Life Cycle</vt:lpstr>
      <vt:lpstr>doGet() v/s doPost()</vt:lpstr>
      <vt:lpstr>doGet()</vt:lpstr>
      <vt:lpstr>doPost()</vt:lpstr>
      <vt:lpstr>doGet() vs doPost()</vt:lpstr>
      <vt:lpstr>doGet() vs doPost()</vt:lpstr>
      <vt:lpstr>doGet() vs doPost()</vt:lpstr>
      <vt:lpstr>doGet() vs doPost()</vt:lpstr>
      <vt:lpstr>GTU Questions</vt:lpstr>
      <vt:lpstr>Servlet Life Cycle: Servlet Code</vt:lpstr>
      <vt:lpstr>Steps to run Servlet Program in</vt:lpstr>
      <vt:lpstr>Steps to run Servlet Program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 8: Write servlet code: MyServlet.java</vt:lpstr>
      <vt:lpstr>MIME: Multipurpose Internet Mail Extensions</vt:lpstr>
      <vt:lpstr>Steps for Servlet Program</vt:lpstr>
      <vt:lpstr>Steps for Servlet Program</vt:lpstr>
      <vt:lpstr>Steps for Servlet Program</vt:lpstr>
      <vt:lpstr>Steps for Servlet Program</vt:lpstr>
      <vt:lpstr>javax.servlet Interface</vt:lpstr>
      <vt:lpstr>javax.servlet Interface</vt:lpstr>
      <vt:lpstr>Types of Servlet</vt:lpstr>
      <vt:lpstr>Generic Servlet: Method Summary</vt:lpstr>
      <vt:lpstr>HttpServlet: Method Summary</vt:lpstr>
      <vt:lpstr>GenericServlet vs HttpServlet</vt:lpstr>
      <vt:lpstr>GTU Questions</vt:lpstr>
      <vt:lpstr>Deployment Descriptor</vt:lpstr>
      <vt:lpstr>Deployment Descriptor</vt:lpstr>
      <vt:lpstr>Deployment Descriptor: web.xml</vt:lpstr>
      <vt:lpstr>Program to call servlet from html file</vt:lpstr>
      <vt:lpstr>Servlet Program</vt:lpstr>
      <vt:lpstr>Servlet Program: HyperLinkDemo.java</vt:lpstr>
      <vt:lpstr>Servlet Program: Output</vt:lpstr>
      <vt:lpstr>doGet()</vt:lpstr>
      <vt:lpstr>HttpServlet : 1.html</vt:lpstr>
      <vt:lpstr>HttpServlet: DoGetDemo.java</vt:lpstr>
      <vt:lpstr>Output</vt:lpstr>
      <vt:lpstr>doPost()</vt:lpstr>
      <vt:lpstr>Servlet program: doPost()</vt:lpstr>
      <vt:lpstr>Servlet program using doPost()</vt:lpstr>
      <vt:lpstr>Servlet program using doPost()</vt:lpstr>
      <vt:lpstr>Servlet program using doPost()</vt:lpstr>
      <vt:lpstr>Servlet program using doGet()</vt:lpstr>
      <vt:lpstr>ServletConfig Interface</vt:lpstr>
      <vt:lpstr>Servlet Config</vt:lpstr>
      <vt:lpstr>Servlet Config: web.xml</vt:lpstr>
      <vt:lpstr>Servlet Config: MyServlet.java</vt:lpstr>
      <vt:lpstr>Servlet Config: Output</vt:lpstr>
      <vt:lpstr>ServletContext Interface</vt:lpstr>
      <vt:lpstr>ServletContext Interface</vt:lpstr>
      <vt:lpstr>Context Parameter Initialized inside web.xml</vt:lpstr>
      <vt:lpstr>web.xml</vt:lpstr>
      <vt:lpstr>ServletContextDemo.java</vt:lpstr>
      <vt:lpstr>Output</vt:lpstr>
      <vt:lpstr>Servlet Config vs Servlet Context</vt:lpstr>
      <vt:lpstr>Servlet Program</vt:lpstr>
      <vt:lpstr>HttpServletRequest</vt:lpstr>
      <vt:lpstr>HttpServletRequest: Methods</vt:lpstr>
      <vt:lpstr>HttpServletRequest: Methods</vt:lpstr>
      <vt:lpstr>HttpServletRequest: Methods</vt:lpstr>
      <vt:lpstr>Output</vt:lpstr>
      <vt:lpstr>HttpServletRequest: Methods</vt:lpstr>
      <vt:lpstr>HttpServletRequest: Methods</vt:lpstr>
      <vt:lpstr>HttpServletRequest: Methods</vt:lpstr>
      <vt:lpstr>HttpServletRequest: Methods</vt:lpstr>
      <vt:lpstr>Servlet Collaboration </vt:lpstr>
      <vt:lpstr>  javax.servlet.RequestDispatcher Interface  </vt:lpstr>
      <vt:lpstr>RequestDispatcher :Method</vt:lpstr>
      <vt:lpstr>RequestDispatcher: forward()</vt:lpstr>
      <vt:lpstr>RequestDispatcher: include()</vt:lpstr>
      <vt:lpstr>How to get the object of RequestDispatcher?</vt:lpstr>
      <vt:lpstr>RequestDispatcher: forward()</vt:lpstr>
      <vt:lpstr>RequestDispatcher: include()</vt:lpstr>
      <vt:lpstr>RequestDispatcher: Servlet Program</vt:lpstr>
      <vt:lpstr>RequestDispatcher: 1.html</vt:lpstr>
      <vt:lpstr>RequestDispatcher: Validate Servlet</vt:lpstr>
      <vt:lpstr>RequestDispatcher: fwdDemo.java</vt:lpstr>
      <vt:lpstr>RequestDispatcher: web.xml</vt:lpstr>
      <vt:lpstr>Servlet Collaboration </vt:lpstr>
      <vt:lpstr>SendRedirect</vt:lpstr>
      <vt:lpstr>sendRedirect(): Example</vt:lpstr>
      <vt:lpstr>GTU Questions</vt:lpstr>
    </vt:vector>
  </TitlesOfParts>
  <Company>Darshan Institute of Engg.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Naimish Vadodariya</cp:lastModifiedBy>
  <cp:revision>3124</cp:revision>
  <dcterms:created xsi:type="dcterms:W3CDTF">2013-05-17T03:00:03Z</dcterms:created>
  <dcterms:modified xsi:type="dcterms:W3CDTF">2020-02-12T03:08:52Z</dcterms:modified>
</cp:coreProperties>
</file>